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3"/>
  </p:notesMasterIdLst>
  <p:handoutMasterIdLst>
    <p:handoutMasterId r:id="rId4"/>
  </p:handoutMasterIdLst>
  <p:sldIdLst>
    <p:sldId id="294" r:id="rId2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271" autoAdjust="0"/>
    <p:restoredTop sz="99136" autoAdjust="0"/>
  </p:normalViewPr>
  <p:slideViewPr>
    <p:cSldViewPr snapToGrid="0" snapToObjects="1">
      <p:cViewPr>
        <p:scale>
          <a:sx n="110" d="100"/>
          <a:sy n="110" d="100"/>
        </p:scale>
        <p:origin x="-1488" y="-120"/>
      </p:cViewPr>
      <p:guideLst>
        <p:guide orient="horz" pos="22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1855031" y="250423"/>
            <a:ext cx="247938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ОТЧЕТ НЕДЕЛИ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xmlns:lc="http://schemas.openxmlformats.org/drawingml/2006/lockedCanvas" id="{98C0ED48-6716-234E-B89B-FB5290D42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1" y="313018"/>
            <a:ext cx="991293" cy="1168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65453" y="672963"/>
            <a:ext cx="6288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Комитета по конкурентной </a:t>
            </a:r>
            <a:r>
              <a:rPr lang="ru-RU" sz="20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политике </a:t>
            </a:r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Мурманской области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65530" y="1073073"/>
            <a:ext cx="3767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6600"/>
                </a:solidFill>
              </a:rPr>
              <a:t>15</a:t>
            </a:r>
            <a:r>
              <a:rPr lang="ru-RU" sz="2800" b="1" dirty="0" smtClean="0">
                <a:solidFill>
                  <a:srgbClr val="FF6600"/>
                </a:solidFill>
              </a:rPr>
              <a:t>.03.2021 </a:t>
            </a:r>
            <a:r>
              <a:rPr lang="ru-RU" sz="2800" b="1" dirty="0" smtClean="0">
                <a:solidFill>
                  <a:srgbClr val="FF6600"/>
                </a:solidFill>
              </a:rPr>
              <a:t>- </a:t>
            </a:r>
            <a:r>
              <a:rPr lang="ru-RU" sz="2800" b="1" dirty="0" smtClean="0">
                <a:solidFill>
                  <a:srgbClr val="FF6600"/>
                </a:solidFill>
              </a:rPr>
              <a:t>21</a:t>
            </a:r>
            <a:r>
              <a:rPr lang="ru-RU" sz="2800" b="1" dirty="0" smtClean="0">
                <a:solidFill>
                  <a:srgbClr val="FF6600"/>
                </a:solidFill>
              </a:rPr>
              <a:t>.03.2021</a:t>
            </a:r>
            <a:endParaRPr lang="ru-RU" sz="2800" b="1" dirty="0">
              <a:solidFill>
                <a:srgbClr val="FF6600"/>
              </a:solidFill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1306808" y="5497820"/>
            <a:ext cx="3525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 В 2021 ГОДУ</a:t>
            </a: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xmlns:lc="http://schemas.openxmlformats.org/drawingml/2006/lockedCanvas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17" y="5556515"/>
            <a:ext cx="526619" cy="432580"/>
          </a:xfrm>
          <a:prstGeom prst="rect">
            <a:avLst/>
          </a:prstGeom>
        </p:spPr>
      </p:pic>
      <p:sp>
        <p:nvSpPr>
          <p:cNvPr id="28" name="TextBox 23"/>
          <p:cNvSpPr txBox="1"/>
          <p:nvPr/>
        </p:nvSpPr>
        <p:spPr>
          <a:xfrm>
            <a:off x="1623240" y="5846001"/>
            <a:ext cx="7889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1317</a:t>
            </a:r>
            <a:endParaRPr lang="ru-RU" sz="3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2408861" y="5878626"/>
            <a:ext cx="2385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1122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195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xmlns:lc="http://schemas.openxmlformats.org/drawingml/2006/lockedCanvas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17" y="6409126"/>
            <a:ext cx="526619" cy="470196"/>
          </a:xfrm>
          <a:prstGeom prst="rect">
            <a:avLst/>
          </a:prstGeom>
        </p:spPr>
      </p:pic>
      <p:sp>
        <p:nvSpPr>
          <p:cNvPr id="31" name="TextBox 26"/>
          <p:cNvSpPr txBox="1"/>
          <p:nvPr/>
        </p:nvSpPr>
        <p:spPr>
          <a:xfrm>
            <a:off x="1306807" y="6396416"/>
            <a:ext cx="189186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6,84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2" name="TextBox 44"/>
          <p:cNvSpPr txBox="1"/>
          <p:nvPr/>
        </p:nvSpPr>
        <p:spPr>
          <a:xfrm>
            <a:off x="6780068" y="5497820"/>
            <a:ext cx="435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ДЛЯ СМП И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СОНКО В </a:t>
            </a:r>
            <a:r>
              <a:rPr lang="ru-RU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2021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ГОДУ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xmlns:lc="http://schemas.openxmlformats.org/drawingml/2006/lockedCanvas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926" y="5548902"/>
            <a:ext cx="545154" cy="447805"/>
          </a:xfrm>
          <a:prstGeom prst="rect">
            <a:avLst/>
          </a:prstGeom>
        </p:spPr>
      </p:pic>
      <p:sp>
        <p:nvSpPr>
          <p:cNvPr id="34" name="TextBox 46"/>
          <p:cNvSpPr txBox="1"/>
          <p:nvPr/>
        </p:nvSpPr>
        <p:spPr>
          <a:xfrm>
            <a:off x="7075223" y="5846001"/>
            <a:ext cx="7473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842</a:t>
            </a:r>
            <a:endParaRPr lang="ru-RU" sz="3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5" name="TextBox 47"/>
          <p:cNvSpPr txBox="1"/>
          <p:nvPr/>
        </p:nvSpPr>
        <p:spPr>
          <a:xfrm>
            <a:off x="7933993" y="5860545"/>
            <a:ext cx="2331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smtClean="0">
                <a:latin typeface="Muller Narrow Light" panose="00000400000000000000" pitchFamily="50" charset="-52"/>
                <a:cs typeface="Arial" panose="020B0604020202020204" pitchFamily="34" charset="0"/>
              </a:rPr>
              <a:t>710</a:t>
            </a:r>
            <a:r>
              <a:rPr lang="ru-RU" sz="140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132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нужд</a:t>
            </a:r>
            <a:endParaRPr lang="ru-RU" sz="1400" dirty="0" smtClean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xmlns:lc="http://schemas.openxmlformats.org/drawingml/2006/lockedCanvas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478" y="6409126"/>
            <a:ext cx="530304" cy="473486"/>
          </a:xfrm>
          <a:prstGeom prst="rect">
            <a:avLst/>
          </a:prstGeom>
        </p:spPr>
      </p:pic>
      <p:sp>
        <p:nvSpPr>
          <p:cNvPr id="37" name="TextBox 56"/>
          <p:cNvSpPr txBox="1"/>
          <p:nvPr/>
        </p:nvSpPr>
        <p:spPr>
          <a:xfrm>
            <a:off x="6760423" y="6401683"/>
            <a:ext cx="182614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1,43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млрд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38" name="TextBox 58"/>
          <p:cNvSpPr txBox="1"/>
          <p:nvPr/>
        </p:nvSpPr>
        <p:spPr>
          <a:xfrm>
            <a:off x="8842439" y="6399999"/>
            <a:ext cx="76014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21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25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%</a:t>
            </a:r>
            <a:r>
              <a:rPr lang="ru-RU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9" name="TextBox 59"/>
          <p:cNvSpPr txBox="1"/>
          <p:nvPr/>
        </p:nvSpPr>
        <p:spPr>
          <a:xfrm>
            <a:off x="9445603" y="6454702"/>
            <a:ext cx="107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Muller Narrow Light" panose="00000400000000000000" pitchFamily="50" charset="-52"/>
                <a:cs typeface="Arial" panose="020B0604020202020204" pitchFamily="34" charset="0"/>
              </a:rPr>
              <a:t>о</a:t>
            </a:r>
            <a:r>
              <a:rPr lang="ru-RU" sz="12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т  общей </a:t>
            </a:r>
            <a:endParaRPr lang="ru-RU" sz="12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суммы закупок</a:t>
            </a:r>
            <a:endParaRPr lang="ru-RU" sz="12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33018" y="5257905"/>
            <a:ext cx="10542921" cy="2245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E2DEF6E5-32DD-F146-B20F-4C398A94F2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11" y="3368546"/>
            <a:ext cx="355600" cy="355600"/>
          </a:xfrm>
          <a:prstGeom prst="rect">
            <a:avLst/>
          </a:prstGeom>
        </p:spPr>
      </p:pic>
      <p:sp>
        <p:nvSpPr>
          <p:cNvPr id="64" name="TextBox 18"/>
          <p:cNvSpPr txBox="1"/>
          <p:nvPr/>
        </p:nvSpPr>
        <p:spPr>
          <a:xfrm>
            <a:off x="1169175" y="3250297"/>
            <a:ext cx="372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КОЛИЧЕСТВО ДОКУМЕНТАЦИЙ, </a:t>
            </a:r>
          </a:p>
          <a:p>
            <a:r>
              <a:rPr lang="ru-RU" sz="16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НАПРАВЛЕННЫХ НА ДОРАБОТКУ 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363554" y="3869055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296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1927958" y="3813595"/>
            <a:ext cx="2337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235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pPr marL="342900" indent="-342900"/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61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для муниципальных 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xmlns="" id="{5A196E11-E3E6-E84A-B499-71C63C847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6855" y="3410421"/>
            <a:ext cx="360070" cy="257192"/>
          </a:xfrm>
          <a:prstGeom prst="rect">
            <a:avLst/>
          </a:prstGeom>
        </p:spPr>
      </p:pic>
      <p:sp>
        <p:nvSpPr>
          <p:cNvPr id="77" name="TextBox 18"/>
          <p:cNvSpPr txBox="1"/>
          <p:nvPr/>
        </p:nvSpPr>
        <p:spPr>
          <a:xfrm>
            <a:off x="6509007" y="3348306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ЗАКУПКА НЕДЕЛИ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78" name="TextBox 18"/>
          <p:cNvSpPr txBox="1"/>
          <p:nvPr/>
        </p:nvSpPr>
        <p:spPr>
          <a:xfrm>
            <a:off x="6538857" y="4442740"/>
            <a:ext cx="54432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Заказчик: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Муниципальное казенное учреждение «Управление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К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ировским городским хозяйством"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Сроки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подачи заявок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: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20.03.2021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–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29.03.2021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81" name="TextBox 26"/>
          <p:cNvSpPr txBox="1"/>
          <p:nvPr/>
        </p:nvSpPr>
        <p:spPr>
          <a:xfrm>
            <a:off x="6538856" y="3927610"/>
            <a:ext cx="1758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58,67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pic>
        <p:nvPicPr>
          <p:cNvPr id="87" name="Рисунок 86">
            <a:extLst>
              <a:ext uri="{FF2B5EF4-FFF2-40B4-BE49-F238E27FC236}">
                <a16:creationId xmlns:a16="http://schemas.microsoft.com/office/drawing/2014/main" xmlns="" xmlns:lc="http://schemas.openxmlformats.org/drawingml/2006/lockedCanvas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994" y="1930600"/>
            <a:ext cx="360069" cy="295771"/>
          </a:xfrm>
          <a:prstGeom prst="rect">
            <a:avLst/>
          </a:prstGeom>
        </p:spPr>
      </p:pic>
      <p:sp>
        <p:nvSpPr>
          <p:cNvPr id="88" name="TextBox 23"/>
          <p:cNvSpPr txBox="1"/>
          <p:nvPr/>
        </p:nvSpPr>
        <p:spPr>
          <a:xfrm>
            <a:off x="1356290" y="2254875"/>
            <a:ext cx="562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209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89" name="Рисунок 88">
            <a:extLst>
              <a:ext uri="{FF2B5EF4-FFF2-40B4-BE49-F238E27FC236}">
                <a16:creationId xmlns:a16="http://schemas.microsoft.com/office/drawing/2014/main" xmlns="" xmlns:lc="http://schemas.openxmlformats.org/drawingml/2006/lockedCanvas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45" y="2654985"/>
            <a:ext cx="373438" cy="333427"/>
          </a:xfrm>
          <a:prstGeom prst="rect">
            <a:avLst/>
          </a:prstGeom>
        </p:spPr>
      </p:pic>
      <p:sp>
        <p:nvSpPr>
          <p:cNvPr id="90" name="TextBox 26"/>
          <p:cNvSpPr txBox="1"/>
          <p:nvPr/>
        </p:nvSpPr>
        <p:spPr>
          <a:xfrm>
            <a:off x="1169175" y="2669822"/>
            <a:ext cx="1959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499,45</a:t>
            </a:r>
            <a:r>
              <a:rPr lang="ru-RU" sz="20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91" name="TextBox 24"/>
          <p:cNvSpPr txBox="1"/>
          <p:nvPr/>
        </p:nvSpPr>
        <p:spPr>
          <a:xfrm>
            <a:off x="1910338" y="2193320"/>
            <a:ext cx="2324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162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47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муниципальных нужд</a:t>
            </a:r>
          </a:p>
        </p:txBody>
      </p:sp>
      <p:sp>
        <p:nvSpPr>
          <p:cNvPr id="121" name="TextBox 18"/>
          <p:cNvSpPr txBox="1"/>
          <p:nvPr/>
        </p:nvSpPr>
        <p:spPr>
          <a:xfrm>
            <a:off x="8398975" y="3348306"/>
            <a:ext cx="37642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Выполнение работ по благоустройству </a:t>
            </a:r>
            <a:endParaRPr lang="ru-RU" sz="1400" dirty="0" smtClean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городского </a:t>
            </a:r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парка, расположенного на территории муниципального образования город Кировск </a:t>
            </a:r>
            <a:endParaRPr lang="ru-RU" sz="1400" dirty="0" smtClean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с </a:t>
            </a:r>
            <a:r>
              <a:rPr lang="ru-RU" sz="1400" dirty="0">
                <a:solidFill>
                  <a:srgbClr val="FF66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подведомственной территорией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22" name="TextBox 18"/>
          <p:cNvSpPr txBox="1"/>
          <p:nvPr/>
        </p:nvSpPr>
        <p:spPr>
          <a:xfrm>
            <a:off x="1172523" y="1862287"/>
            <a:ext cx="20681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124" name="Рисунок 123">
            <a:extLst>
              <a:ext uri="{FF2B5EF4-FFF2-40B4-BE49-F238E27FC236}">
                <a16:creationId xmlns:a16="http://schemas.microsoft.com/office/drawing/2014/main" xmlns="" xmlns:lc="http://schemas.openxmlformats.org/drawingml/2006/lockedCanvas" id="{D673322B-0775-7843-9C9D-E110AD37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478" y="1930600"/>
            <a:ext cx="360069" cy="295771"/>
          </a:xfrm>
          <a:prstGeom prst="rect">
            <a:avLst/>
          </a:prstGeom>
        </p:spPr>
      </p:pic>
      <p:sp>
        <p:nvSpPr>
          <p:cNvPr id="125" name="TextBox 23"/>
          <p:cNvSpPr txBox="1"/>
          <p:nvPr/>
        </p:nvSpPr>
        <p:spPr>
          <a:xfrm>
            <a:off x="6706248" y="2254875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138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xmlns="" xmlns:lc="http://schemas.openxmlformats.org/drawingml/2006/lockedCanvas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477" y="2669822"/>
            <a:ext cx="373438" cy="333427"/>
          </a:xfrm>
          <a:prstGeom prst="rect">
            <a:avLst/>
          </a:prstGeom>
        </p:spPr>
      </p:pic>
      <p:sp>
        <p:nvSpPr>
          <p:cNvPr id="127" name="TextBox 26"/>
          <p:cNvSpPr txBox="1"/>
          <p:nvPr/>
        </p:nvSpPr>
        <p:spPr>
          <a:xfrm>
            <a:off x="6502150" y="2669822"/>
            <a:ext cx="1891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а </a:t>
            </a:r>
            <a:r>
              <a:rPr lang="ru-RU" sz="2000" dirty="0" smtClean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220,07</a:t>
            </a:r>
            <a:r>
              <a:rPr lang="ru-RU" sz="20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млн </a:t>
            </a:r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руб.</a:t>
            </a:r>
          </a:p>
        </p:txBody>
      </p:sp>
      <p:sp>
        <p:nvSpPr>
          <p:cNvPr id="128" name="TextBox 24"/>
          <p:cNvSpPr txBox="1"/>
          <p:nvPr/>
        </p:nvSpPr>
        <p:spPr>
          <a:xfrm>
            <a:off x="7257476" y="2193320"/>
            <a:ext cx="2279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98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</a:p>
          <a:p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40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для </a:t>
            </a:r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муниципальных 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нужд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29" name="TextBox 18"/>
          <p:cNvSpPr txBox="1"/>
          <p:nvPr/>
        </p:nvSpPr>
        <p:spPr>
          <a:xfrm>
            <a:off x="6509007" y="1862287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РАЗМЕЩЕНО ЗАКУПОК ДЛЯ СМП И СОНКО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xmlns:lc="http://schemas.openxmlformats.org/drawingml/2006/lockedCanvas" id="{D7210061-F2C7-A740-8AB8-801686A2E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350" y="4038013"/>
            <a:ext cx="373438" cy="333427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8B6BC24E-D849-F947-86D9-EA10CA420A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545" y="4436071"/>
            <a:ext cx="355600" cy="342900"/>
          </a:xfrm>
          <a:prstGeom prst="rect">
            <a:avLst/>
          </a:prstGeom>
        </p:spPr>
      </p:pic>
      <p:sp>
        <p:nvSpPr>
          <p:cNvPr id="44" name="TextBox 23"/>
          <p:cNvSpPr txBox="1"/>
          <p:nvPr/>
        </p:nvSpPr>
        <p:spPr>
          <a:xfrm>
            <a:off x="1461287" y="4713668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3</a:t>
            </a:r>
            <a:endParaRPr lang="ru-RU" sz="2000" dirty="0" smtClean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46" name="TextBox 18"/>
          <p:cNvSpPr txBox="1"/>
          <p:nvPr/>
        </p:nvSpPr>
        <p:spPr>
          <a:xfrm>
            <a:off x="1139821" y="4463538"/>
            <a:ext cx="3026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КОЛИЧЕСТВО ЖАЛОБ НА ЗАКУПКИ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1945067" y="4755925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р</a:t>
            </a:r>
            <a:r>
              <a:rPr lang="ru-RU" sz="1400" dirty="0" smtClean="0">
                <a:latin typeface="Muller Narrow Light" panose="00000400000000000000" pitchFamily="50" charset="-52"/>
                <a:cs typeface="Arial" panose="020B0604020202020204" pitchFamily="34" charset="0"/>
              </a:rPr>
              <a:t>ассмотрено УФАС по МО</a:t>
            </a:r>
            <a:endParaRPr lang="ru-RU" sz="1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1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5938</TotalTime>
  <Words>162</Words>
  <Application>Microsoft Office PowerPoint</Application>
  <PresentationFormat>Произвольный</PresentationFormat>
  <Paragraphs>41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Бурцева В.О.</cp:lastModifiedBy>
  <cp:revision>459</cp:revision>
  <cp:lastPrinted>2020-08-10T14:06:07Z</cp:lastPrinted>
  <dcterms:created xsi:type="dcterms:W3CDTF">2019-09-18T12:34:40Z</dcterms:created>
  <dcterms:modified xsi:type="dcterms:W3CDTF">2021-03-22T11:37:22Z</dcterms:modified>
</cp:coreProperties>
</file>