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12239625" cy="71993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7">
          <p15:clr>
            <a:srgbClr val="A4A3A4"/>
          </p15:clr>
        </p15:guide>
        <p15:guide id="2" pos="38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82C8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3271" autoAdjust="0"/>
    <p:restoredTop sz="98625" autoAdjust="0"/>
  </p:normalViewPr>
  <p:slideViewPr>
    <p:cSldViewPr snapToGrid="0" snapToObjects="1">
      <p:cViewPr>
        <p:scale>
          <a:sx n="110" d="100"/>
          <a:sy n="110" d="100"/>
        </p:scale>
        <p:origin x="-1488" y="-120"/>
      </p:cViewPr>
      <p:guideLst>
        <p:guide orient="horz" pos="2267"/>
        <p:guide pos="38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3ABD9-282E-46CD-8556-0B83670EEF84}" type="datetimeFigureOut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2DEEF-861E-42BD-8B24-8A9E90A681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212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082EF-BA8F-1D4E-82E9-CEC4553B62CD}" type="datetimeFigureOut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52450" y="1241425"/>
            <a:ext cx="5692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2D45D-5942-6A46-ADA1-0B5F8B01E5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950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09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926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234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851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178222"/>
            <a:ext cx="9179719" cy="2506427"/>
          </a:xfrm>
        </p:spPr>
        <p:txBody>
          <a:bodyPr anchor="b"/>
          <a:lstStyle>
            <a:lvl1pPr algn="ctr"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781306"/>
            <a:ext cx="9179719" cy="1738167"/>
          </a:xfrm>
        </p:spPr>
        <p:txBody>
          <a:bodyPr/>
          <a:lstStyle>
            <a:lvl1pPr marL="0" indent="0" algn="ctr">
              <a:buNone/>
              <a:defRPr sz="2409"/>
            </a:lvl1pPr>
            <a:lvl2pPr marL="458983" indent="0" algn="ctr">
              <a:buNone/>
              <a:defRPr sz="2008"/>
            </a:lvl2pPr>
            <a:lvl3pPr marL="917966" indent="0" algn="ctr">
              <a:buNone/>
              <a:defRPr sz="1807"/>
            </a:lvl3pPr>
            <a:lvl4pPr marL="1376949" indent="0" algn="ctr">
              <a:buNone/>
              <a:defRPr sz="1606"/>
            </a:lvl4pPr>
            <a:lvl5pPr marL="1835932" indent="0" algn="ctr">
              <a:buNone/>
              <a:defRPr sz="1606"/>
            </a:lvl5pPr>
            <a:lvl6pPr marL="2294915" indent="0" algn="ctr">
              <a:buNone/>
              <a:defRPr sz="1606"/>
            </a:lvl6pPr>
            <a:lvl7pPr marL="2753898" indent="0" algn="ctr">
              <a:buNone/>
              <a:defRPr sz="1606"/>
            </a:lvl7pPr>
            <a:lvl8pPr marL="3212882" indent="0" algn="ctr">
              <a:buNone/>
              <a:defRPr sz="1606"/>
            </a:lvl8pPr>
            <a:lvl9pPr marL="3671865" indent="0" algn="ctr">
              <a:buNone/>
              <a:defRPr sz="1606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136D5-D654-D24E-A672-F046D980ACFC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3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994D-0C2E-054B-B81B-537B2F34D486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491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383297"/>
            <a:ext cx="2639169" cy="610108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383297"/>
            <a:ext cx="7764512" cy="610108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7999-807F-514F-9C58-CCA0BF735DC9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79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386B-C8DA-A64B-8B9C-FD28215BAE07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11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794830"/>
            <a:ext cx="10556677" cy="29947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4817875"/>
            <a:ext cx="10556677" cy="1574849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3F2B-851B-E642-8031-1AFDAC0D5D8F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06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110B-14BA-2648-9C85-9ACAEDAB5D5C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27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383297"/>
            <a:ext cx="10556677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764832"/>
            <a:ext cx="51779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629749"/>
            <a:ext cx="51779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764832"/>
            <a:ext cx="52034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629749"/>
            <a:ext cx="52034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1A2F9-A925-7C41-A2F8-8CEFE8397EEF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19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0CD-251B-8D4E-80EC-8EE557DEB270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1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2EDD-EB01-004F-A77D-A44AD5F7C663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61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036569"/>
            <a:ext cx="6196310" cy="5116178"/>
          </a:xfrm>
        </p:spPr>
        <p:txBody>
          <a:bodyPr/>
          <a:lstStyle>
            <a:lvl1pPr>
              <a:defRPr sz="3212"/>
            </a:lvl1pPr>
            <a:lvl2pPr>
              <a:defRPr sz="2811"/>
            </a:lvl2pPr>
            <a:lvl3pPr>
              <a:defRPr sz="2409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B937-F672-974A-A4F0-0DDE3DA5A3A9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50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036569"/>
            <a:ext cx="6196310" cy="5116178"/>
          </a:xfrm>
        </p:spPr>
        <p:txBody>
          <a:bodyPr anchor="t"/>
          <a:lstStyle>
            <a:lvl1pPr marL="0" indent="0">
              <a:buNone/>
              <a:defRPr sz="3212"/>
            </a:lvl1pPr>
            <a:lvl2pPr marL="458983" indent="0">
              <a:buNone/>
              <a:defRPr sz="2811"/>
            </a:lvl2pPr>
            <a:lvl3pPr marL="917966" indent="0">
              <a:buNone/>
              <a:defRPr sz="2409"/>
            </a:lvl3pPr>
            <a:lvl4pPr marL="1376949" indent="0">
              <a:buNone/>
              <a:defRPr sz="2008"/>
            </a:lvl4pPr>
            <a:lvl5pPr marL="1835932" indent="0">
              <a:buNone/>
              <a:defRPr sz="2008"/>
            </a:lvl5pPr>
            <a:lvl6pPr marL="2294915" indent="0">
              <a:buNone/>
              <a:defRPr sz="2008"/>
            </a:lvl6pPr>
            <a:lvl7pPr marL="2753898" indent="0">
              <a:buNone/>
              <a:defRPr sz="2008"/>
            </a:lvl7pPr>
            <a:lvl8pPr marL="3212882" indent="0">
              <a:buNone/>
              <a:defRPr sz="2008"/>
            </a:lvl8pPr>
            <a:lvl9pPr marL="3671865" indent="0">
              <a:buNone/>
              <a:defRPr sz="200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D22D-5E39-8F4C-B7FD-D0F9E543B3CD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98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83297"/>
            <a:ext cx="1055667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916484"/>
            <a:ext cx="1055667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D3140-0CDD-0A42-841C-3D3BA030B895}" type="datetime1">
              <a:rPr lang="ru-RU" smtClean="0"/>
              <a:pPr/>
              <a:t>26.07.2021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6672697"/>
            <a:ext cx="4130873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2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1855031" y="250423"/>
            <a:ext cx="24793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2C8"/>
                </a:solidFill>
                <a:latin typeface="Muller Narrow Light" panose="00000400000000000000" pitchFamily="50" charset="-52"/>
              </a:rPr>
              <a:t>ОТЧЕТ НЕДЕЛИ</a:t>
            </a:r>
            <a:endParaRPr lang="ru-RU" sz="28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xmlns:lc="http://schemas.openxmlformats.org/drawingml/2006/lockedCanvas" id="{98C0ED48-6716-234E-B89B-FB5290D42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1" y="313018"/>
            <a:ext cx="991293" cy="11683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65453" y="672963"/>
            <a:ext cx="6288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82C8"/>
                </a:solidFill>
                <a:latin typeface="Muller Narrow Light" panose="00000400000000000000" pitchFamily="50" charset="-52"/>
              </a:rPr>
              <a:t>Комитета по конкурентной </a:t>
            </a:r>
            <a:r>
              <a:rPr lang="ru-RU" sz="2000" b="1" dirty="0" smtClean="0">
                <a:solidFill>
                  <a:srgbClr val="0082C8"/>
                </a:solidFill>
                <a:latin typeface="Muller Narrow Light" panose="00000400000000000000" pitchFamily="50" charset="-52"/>
              </a:rPr>
              <a:t>политике </a:t>
            </a:r>
            <a:r>
              <a:rPr lang="ru-RU" sz="2000" b="1" dirty="0">
                <a:solidFill>
                  <a:srgbClr val="0082C8"/>
                </a:solidFill>
                <a:latin typeface="Muller Narrow Light" panose="00000400000000000000" pitchFamily="50" charset="-52"/>
              </a:rPr>
              <a:t>Мурманской области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65530" y="1073073"/>
            <a:ext cx="3767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6600"/>
                </a:solidFill>
              </a:rPr>
              <a:t>19.07.2021 </a:t>
            </a:r>
            <a:r>
              <a:rPr lang="ru-RU" sz="2800" b="1" dirty="0" smtClean="0">
                <a:solidFill>
                  <a:srgbClr val="FF6600"/>
                </a:solidFill>
              </a:rPr>
              <a:t>- </a:t>
            </a:r>
            <a:r>
              <a:rPr lang="ru-RU" sz="2800" b="1" dirty="0" smtClean="0">
                <a:solidFill>
                  <a:srgbClr val="FF6600"/>
                </a:solidFill>
              </a:rPr>
              <a:t>25</a:t>
            </a:r>
            <a:r>
              <a:rPr lang="ru-RU" sz="2800" b="1" dirty="0" smtClean="0">
                <a:solidFill>
                  <a:srgbClr val="FF6600"/>
                </a:solidFill>
              </a:rPr>
              <a:t>.07.2021</a:t>
            </a:r>
            <a:endParaRPr lang="ru-RU" sz="2800" b="1" dirty="0">
              <a:solidFill>
                <a:srgbClr val="FF6600"/>
              </a:solidFill>
            </a:endParaRPr>
          </a:p>
        </p:txBody>
      </p:sp>
      <p:sp>
        <p:nvSpPr>
          <p:cNvPr id="26" name="TextBox 18"/>
          <p:cNvSpPr txBox="1"/>
          <p:nvPr/>
        </p:nvSpPr>
        <p:spPr>
          <a:xfrm>
            <a:off x="1306808" y="5497820"/>
            <a:ext cx="3525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 В 2021 ГОДУ</a:t>
            </a:r>
            <a:endParaRPr lang="ru-RU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17" y="5556515"/>
            <a:ext cx="526619" cy="432580"/>
          </a:xfrm>
          <a:prstGeom prst="rect">
            <a:avLst/>
          </a:prstGeom>
        </p:spPr>
      </p:pic>
      <p:sp>
        <p:nvSpPr>
          <p:cNvPr id="28" name="TextBox 23"/>
          <p:cNvSpPr txBox="1"/>
          <p:nvPr/>
        </p:nvSpPr>
        <p:spPr>
          <a:xfrm>
            <a:off x="1494462" y="5846001"/>
            <a:ext cx="9076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4837</a:t>
            </a:r>
            <a:endParaRPr lang="ru-RU" sz="3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29" name="TextBox 24"/>
          <p:cNvSpPr txBox="1"/>
          <p:nvPr/>
        </p:nvSpPr>
        <p:spPr>
          <a:xfrm>
            <a:off x="2408861" y="5878626"/>
            <a:ext cx="2475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3985 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852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 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017" y="6409126"/>
            <a:ext cx="526619" cy="470196"/>
          </a:xfrm>
          <a:prstGeom prst="rect">
            <a:avLst/>
          </a:prstGeom>
        </p:spPr>
      </p:pic>
      <p:sp>
        <p:nvSpPr>
          <p:cNvPr id="31" name="TextBox 26"/>
          <p:cNvSpPr txBox="1"/>
          <p:nvPr/>
        </p:nvSpPr>
        <p:spPr>
          <a:xfrm>
            <a:off x="1306807" y="6396416"/>
            <a:ext cx="19944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20,19</a:t>
            </a:r>
            <a:r>
              <a:rPr lang="ru-RU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млрд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32" name="TextBox 44"/>
          <p:cNvSpPr txBox="1"/>
          <p:nvPr/>
        </p:nvSpPr>
        <p:spPr>
          <a:xfrm>
            <a:off x="6780068" y="5497820"/>
            <a:ext cx="435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ДЛЯ СМП И </a:t>
            </a:r>
            <a:r>
              <a:rPr lang="ru-RU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СОНКО В </a:t>
            </a:r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2021 </a:t>
            </a:r>
            <a:r>
              <a:rPr lang="ru-RU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ГОДУ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926" y="5548902"/>
            <a:ext cx="545154" cy="447805"/>
          </a:xfrm>
          <a:prstGeom prst="rect">
            <a:avLst/>
          </a:prstGeom>
        </p:spPr>
      </p:pic>
      <p:sp>
        <p:nvSpPr>
          <p:cNvPr id="34" name="TextBox 46"/>
          <p:cNvSpPr txBox="1"/>
          <p:nvPr/>
        </p:nvSpPr>
        <p:spPr>
          <a:xfrm>
            <a:off x="7075223" y="5846001"/>
            <a:ext cx="9348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3280</a:t>
            </a:r>
            <a:endParaRPr lang="ru-RU" sz="3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35" name="TextBox 47"/>
          <p:cNvSpPr txBox="1"/>
          <p:nvPr/>
        </p:nvSpPr>
        <p:spPr>
          <a:xfrm>
            <a:off x="8005138" y="5876779"/>
            <a:ext cx="2411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2615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665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нужд</a:t>
            </a:r>
            <a:endParaRPr lang="ru-RU" sz="1400" dirty="0" smtClean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7478" y="6409126"/>
            <a:ext cx="530304" cy="473486"/>
          </a:xfrm>
          <a:prstGeom prst="rect">
            <a:avLst/>
          </a:prstGeom>
        </p:spPr>
      </p:pic>
      <p:sp>
        <p:nvSpPr>
          <p:cNvPr id="37" name="TextBox 56"/>
          <p:cNvSpPr txBox="1"/>
          <p:nvPr/>
        </p:nvSpPr>
        <p:spPr>
          <a:xfrm>
            <a:off x="6760423" y="6401683"/>
            <a:ext cx="186781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5,22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млрд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38" name="TextBox 58"/>
          <p:cNvSpPr txBox="1"/>
          <p:nvPr/>
        </p:nvSpPr>
        <p:spPr>
          <a:xfrm>
            <a:off x="8548777" y="6396116"/>
            <a:ext cx="1068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26 </a:t>
            </a:r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%</a:t>
            </a:r>
            <a:r>
              <a:rPr lang="ru-RU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39" name="TextBox 59"/>
          <p:cNvSpPr txBox="1"/>
          <p:nvPr/>
        </p:nvSpPr>
        <p:spPr>
          <a:xfrm>
            <a:off x="9264770" y="6420947"/>
            <a:ext cx="1318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latin typeface="Muller Narrow Light" panose="00000400000000000000" pitchFamily="50" charset="-52"/>
                <a:cs typeface="Arial" panose="020B0604020202020204" pitchFamily="34" charset="0"/>
              </a:rPr>
              <a:t>о</a:t>
            </a:r>
            <a:r>
              <a:rPr lang="ru-RU" sz="12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т  общей </a:t>
            </a:r>
            <a:endParaRPr lang="ru-RU" sz="12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  <a:p>
            <a:r>
              <a:rPr lang="ru-RU" sz="12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суммы закупок</a:t>
            </a:r>
            <a:endParaRPr lang="ru-RU" sz="12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33018" y="5257905"/>
            <a:ext cx="10542921" cy="2245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E2DEF6E5-32DD-F146-B20F-4C398A94F2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211" y="3332377"/>
            <a:ext cx="355600" cy="355600"/>
          </a:xfrm>
          <a:prstGeom prst="rect">
            <a:avLst/>
          </a:prstGeom>
        </p:spPr>
      </p:pic>
      <p:sp>
        <p:nvSpPr>
          <p:cNvPr id="64" name="TextBox 18"/>
          <p:cNvSpPr txBox="1"/>
          <p:nvPr/>
        </p:nvSpPr>
        <p:spPr>
          <a:xfrm>
            <a:off x="1169175" y="3250297"/>
            <a:ext cx="3727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КОЛИЧЕСТВО ДОКУМЕНТАЦИЙ, </a:t>
            </a:r>
          </a:p>
          <a:p>
            <a:r>
              <a:rPr lang="ru-RU" sz="16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НАПРАВЛЕННЫХ НА ДОРАБОТКУ </a:t>
            </a:r>
            <a:endParaRPr lang="ru-RU" sz="16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66" name="TextBox 23"/>
          <p:cNvSpPr txBox="1"/>
          <p:nvPr/>
        </p:nvSpPr>
        <p:spPr>
          <a:xfrm>
            <a:off x="1363554" y="3869055"/>
            <a:ext cx="497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157</a:t>
            </a:r>
            <a:endParaRPr lang="ru-RU" sz="20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70" name="TextBox 24"/>
          <p:cNvSpPr txBox="1"/>
          <p:nvPr/>
        </p:nvSpPr>
        <p:spPr>
          <a:xfrm>
            <a:off x="1927958" y="3813595"/>
            <a:ext cx="2372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120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pPr marL="342900" indent="-342900"/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37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муниципальных 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74" name="Рисунок 73">
            <a:extLst>
              <a:ext uri="{FF2B5EF4-FFF2-40B4-BE49-F238E27FC236}">
                <a16:creationId xmlns:a16="http://schemas.microsoft.com/office/drawing/2014/main" xmlns="" id="{5A196E11-E3E6-E84A-B499-71C63C8479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4161" y="3325200"/>
            <a:ext cx="360070" cy="257192"/>
          </a:xfrm>
          <a:prstGeom prst="rect">
            <a:avLst/>
          </a:prstGeom>
        </p:spPr>
      </p:pic>
      <p:sp>
        <p:nvSpPr>
          <p:cNvPr id="77" name="TextBox 18"/>
          <p:cNvSpPr txBox="1"/>
          <p:nvPr/>
        </p:nvSpPr>
        <p:spPr>
          <a:xfrm>
            <a:off x="6509007" y="3208370"/>
            <a:ext cx="1677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ЗАКУПКА НЕДЕЛИ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78" name="TextBox 18"/>
          <p:cNvSpPr txBox="1"/>
          <p:nvPr/>
        </p:nvSpPr>
        <p:spPr>
          <a:xfrm>
            <a:off x="6503269" y="3869055"/>
            <a:ext cx="4486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err="1" smtClean="0">
                <a:latin typeface="Muller Narrow Light" panose="00000400000000000000" pitchFamily="50" charset="-52"/>
                <a:cs typeface="Arial" panose="020B0604020202020204" pitchFamily="34" charset="0"/>
              </a:rPr>
              <a:t>Мурманскавтодор</a:t>
            </a:r>
            <a:endParaRPr lang="ru-RU" sz="1400" dirty="0" smtClean="0">
              <a:latin typeface="Muller Narrow Light" panose="00000400000000000000" pitchFamily="50" charset="-52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Сроки подачи заявок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: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22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.07.2021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–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02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.08.2021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81" name="TextBox 26"/>
          <p:cNvSpPr txBox="1"/>
          <p:nvPr/>
        </p:nvSpPr>
        <p:spPr>
          <a:xfrm>
            <a:off x="6503270" y="3495081"/>
            <a:ext cx="1834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137,63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pic>
        <p:nvPicPr>
          <p:cNvPr id="87" name="Рисунок 86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994" y="1930600"/>
            <a:ext cx="360069" cy="295771"/>
          </a:xfrm>
          <a:prstGeom prst="rect">
            <a:avLst/>
          </a:prstGeom>
        </p:spPr>
      </p:pic>
      <p:sp>
        <p:nvSpPr>
          <p:cNvPr id="88" name="TextBox 23"/>
          <p:cNvSpPr txBox="1"/>
          <p:nvPr/>
        </p:nvSpPr>
        <p:spPr>
          <a:xfrm>
            <a:off x="1356290" y="2254875"/>
            <a:ext cx="473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171</a:t>
            </a:r>
            <a:endParaRPr lang="ru-RU" sz="2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89" name="Рисунок 88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545" y="2654985"/>
            <a:ext cx="373438" cy="333427"/>
          </a:xfrm>
          <a:prstGeom prst="rect">
            <a:avLst/>
          </a:prstGeom>
        </p:spPr>
      </p:pic>
      <p:sp>
        <p:nvSpPr>
          <p:cNvPr id="90" name="TextBox 26"/>
          <p:cNvSpPr txBox="1"/>
          <p:nvPr/>
        </p:nvSpPr>
        <p:spPr>
          <a:xfrm>
            <a:off x="1169175" y="2669822"/>
            <a:ext cx="19191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635,83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91" name="TextBox 24"/>
          <p:cNvSpPr txBox="1"/>
          <p:nvPr/>
        </p:nvSpPr>
        <p:spPr>
          <a:xfrm>
            <a:off x="1910338" y="2193320"/>
            <a:ext cx="2347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104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67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муниципальных нужд</a:t>
            </a:r>
          </a:p>
        </p:txBody>
      </p:sp>
      <p:sp>
        <p:nvSpPr>
          <p:cNvPr id="121" name="TextBox 18"/>
          <p:cNvSpPr txBox="1"/>
          <p:nvPr/>
        </p:nvSpPr>
        <p:spPr>
          <a:xfrm>
            <a:off x="8371810" y="3259226"/>
            <a:ext cx="3353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Выполнение работ по ремонту автомобильной дороги </a:t>
            </a:r>
            <a:r>
              <a:rPr lang="ru-RU" sz="1200" dirty="0" err="1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Пиренга</a:t>
            </a:r>
            <a:r>
              <a:rPr lang="ru-RU" sz="1200" dirty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 - </a:t>
            </a:r>
            <a:r>
              <a:rPr lang="ru-RU" sz="1200" dirty="0" err="1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Ковдор</a:t>
            </a:r>
            <a:r>
              <a:rPr lang="ru-RU" sz="1200" dirty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, км 0 - км 101 (выборочно)</a:t>
            </a:r>
            <a:endParaRPr lang="ru-RU" sz="12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122" name="TextBox 18"/>
          <p:cNvSpPr txBox="1"/>
          <p:nvPr/>
        </p:nvSpPr>
        <p:spPr>
          <a:xfrm>
            <a:off x="1172523" y="1862287"/>
            <a:ext cx="20681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124" name="Рисунок 123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7478" y="1930600"/>
            <a:ext cx="360069" cy="295771"/>
          </a:xfrm>
          <a:prstGeom prst="rect">
            <a:avLst/>
          </a:prstGeom>
        </p:spPr>
      </p:pic>
      <p:sp>
        <p:nvSpPr>
          <p:cNvPr id="125" name="TextBox 23"/>
          <p:cNvSpPr txBox="1"/>
          <p:nvPr/>
        </p:nvSpPr>
        <p:spPr>
          <a:xfrm>
            <a:off x="6706248" y="2254875"/>
            <a:ext cx="5293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130</a:t>
            </a:r>
            <a:endParaRPr lang="ru-RU" sz="2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126" name="Рисунок 125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7477" y="2669822"/>
            <a:ext cx="373438" cy="333427"/>
          </a:xfrm>
          <a:prstGeom prst="rect">
            <a:avLst/>
          </a:prstGeom>
        </p:spPr>
      </p:pic>
      <p:sp>
        <p:nvSpPr>
          <p:cNvPr id="127" name="TextBox 26"/>
          <p:cNvSpPr txBox="1"/>
          <p:nvPr/>
        </p:nvSpPr>
        <p:spPr>
          <a:xfrm>
            <a:off x="6502150" y="2669822"/>
            <a:ext cx="1882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247,57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128" name="TextBox 24"/>
          <p:cNvSpPr txBox="1"/>
          <p:nvPr/>
        </p:nvSpPr>
        <p:spPr>
          <a:xfrm>
            <a:off x="7257476" y="2193320"/>
            <a:ext cx="23118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75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55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129" name="TextBox 18"/>
          <p:cNvSpPr txBox="1"/>
          <p:nvPr/>
        </p:nvSpPr>
        <p:spPr>
          <a:xfrm>
            <a:off x="6509007" y="1862287"/>
            <a:ext cx="3643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 ДЛЯ СМП И СОНКО</a:t>
            </a: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017" y="4472346"/>
            <a:ext cx="373438" cy="333427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xmlns="" id="{8B6BC24E-D849-F947-86D9-EA10CA420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2391" y="4467219"/>
            <a:ext cx="355600" cy="342900"/>
          </a:xfrm>
          <a:prstGeom prst="rect">
            <a:avLst/>
          </a:prstGeom>
        </p:spPr>
      </p:pic>
      <p:sp>
        <p:nvSpPr>
          <p:cNvPr id="44" name="TextBox 23"/>
          <p:cNvSpPr txBox="1"/>
          <p:nvPr/>
        </p:nvSpPr>
        <p:spPr>
          <a:xfrm>
            <a:off x="6590080" y="4744816"/>
            <a:ext cx="481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5</a:t>
            </a:r>
            <a:endParaRPr lang="ru-RU" sz="1600" dirty="0" smtClean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46" name="TextBox 18"/>
          <p:cNvSpPr txBox="1"/>
          <p:nvPr/>
        </p:nvSpPr>
        <p:spPr>
          <a:xfrm>
            <a:off x="6491770" y="4469392"/>
            <a:ext cx="30267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КОЛИЧЕСТВО ЖАЛОБ НА ЗАКУПКИ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47" name="TextBox 24"/>
          <p:cNvSpPr txBox="1"/>
          <p:nvPr/>
        </p:nvSpPr>
        <p:spPr>
          <a:xfrm>
            <a:off x="6935638" y="4744816"/>
            <a:ext cx="2571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р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ассмотрено УФАС по МО</a:t>
            </a:r>
          </a:p>
        </p:txBody>
      </p:sp>
      <p:sp>
        <p:nvSpPr>
          <p:cNvPr id="50" name="TextBox 18"/>
          <p:cNvSpPr txBox="1"/>
          <p:nvPr/>
        </p:nvSpPr>
        <p:spPr>
          <a:xfrm>
            <a:off x="1143547" y="4467219"/>
            <a:ext cx="3331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ЭКОНОМИЯ ПО РЕЗУЛЬТАТАМ ТОРГОВ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51" name="TextBox 26"/>
          <p:cNvSpPr txBox="1"/>
          <p:nvPr/>
        </p:nvSpPr>
        <p:spPr>
          <a:xfrm>
            <a:off x="1388415" y="4744816"/>
            <a:ext cx="14911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29,18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руб.</a:t>
            </a:r>
            <a:endParaRPr lang="ru-RU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8683</TotalTime>
  <Words>165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Бурцева В.О.</cp:lastModifiedBy>
  <cp:revision>620</cp:revision>
  <cp:lastPrinted>2020-08-10T14:06:07Z</cp:lastPrinted>
  <dcterms:created xsi:type="dcterms:W3CDTF">2019-09-18T12:34:40Z</dcterms:created>
  <dcterms:modified xsi:type="dcterms:W3CDTF">2021-07-26T09:48:33Z</dcterms:modified>
</cp:coreProperties>
</file>