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57" r:id="rId2"/>
    <p:sldId id="258" r:id="rId3"/>
    <p:sldId id="262" r:id="rId4"/>
    <p:sldId id="269" r:id="rId5"/>
    <p:sldId id="260" r:id="rId6"/>
    <p:sldId id="270" r:id="rId7"/>
    <p:sldId id="268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99"/>
    <a:srgbClr val="00CC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80" autoAdjust="0"/>
    <p:restoredTop sz="94660"/>
  </p:normalViewPr>
  <p:slideViewPr>
    <p:cSldViewPr snapToGrid="0">
      <p:cViewPr varScale="1">
        <p:scale>
          <a:sx n="50" d="100"/>
          <a:sy n="50" d="100"/>
        </p:scale>
        <p:origin x="129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Выявленные нарушения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1"/>
            <c:bubble3D val="0"/>
            <c:spPr>
              <a:solidFill>
                <a:schemeClr val="accent2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2"/>
            <c:bubble3D val="0"/>
            <c:spPr>
              <a:solidFill>
                <a:schemeClr val="accent3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3"/>
            <c:bubble3D val="0"/>
            <c:spPr>
              <a:solidFill>
                <a:schemeClr val="accent4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Pt>
            <c:idx val="4"/>
            <c:bubble3D val="0"/>
            <c:spPr>
              <a:solidFill>
                <a:schemeClr val="accent5"/>
              </a:solidFill>
              <a:ln>
                <a:noFill/>
              </a:ln>
              <a:effectLst>
                <a:outerShdw blurRad="254000" sx="102000" sy="102000" algn="ctr" rotWithShape="0">
                  <a:prstClr val="black">
                    <a:alpha val="20000"/>
                  </a:prstClr>
                </a:outerShdw>
              </a:effectLst>
            </c:spPr>
          </c:dPt>
          <c:dLbls>
            <c:spPr>
              <a:pattFill prst="pct75">
                <a:fgClr>
                  <a:schemeClr val="dk1">
                    <a:lumMod val="75000"/>
                    <a:lumOff val="25000"/>
                  </a:schemeClr>
                </a:fgClr>
                <a:bgClr>
                  <a:schemeClr val="dk1">
                    <a:lumMod val="65000"/>
                    <a:lumOff val="35000"/>
                  </a:schemeClr>
                </a:bgClr>
              </a:patt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330" b="1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ctr"/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>
                  <a:solidFill>
                    <a:schemeClr val="dk1">
                      <a:lumMod val="50000"/>
                      <a:lumOff val="50000"/>
                    </a:schemeClr>
                  </a:solidFill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Лист1!$A$2:$A$6</c:f>
              <c:strCache>
                <c:ptCount val="4"/>
                <c:pt idx="0">
                  <c:v>часть 6 статьи 23, пункт 5 части 1 статьи 42 (не применено КТРУ) </c:v>
                </c:pt>
                <c:pt idx="1">
                  <c:v>пункт 3 части 12 статьи 48 (необоснованное отклонение заявки)</c:v>
                </c:pt>
                <c:pt idx="2">
                  <c:v>пункт 1 части 2 статьи 42, пункт 8 части 1 статьи 33 (неразмещение проектной документации)</c:v>
                </c:pt>
                <c:pt idx="3">
                  <c:v>часть 4 статьи 31 (не установлены дополнительные требования к участникам закупки)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</c:v>
                </c:pt>
                <c:pt idx="1">
                  <c:v>2</c:v>
                </c:pt>
                <c:pt idx="2">
                  <c:v>1</c:v>
                </c:pt>
                <c:pt idx="3">
                  <c:v>2</c:v>
                </c:pt>
              </c:numCache>
            </c:numRef>
          </c:val>
        </c:ser>
        <c:dLbls>
          <c:dLblPos val="ctr"/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egendEntry>
        <c:idx val="4"/>
        <c:delete val="1"/>
      </c:legendEntry>
      <c:overlay val="0"/>
      <c:spPr>
        <a:solidFill>
          <a:schemeClr val="lt1">
            <a:lumMod val="95000"/>
            <a:alpha val="39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dk1">
                  <a:lumMod val="75000"/>
                  <a:lumOff val="2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3">
  <cs:axisTitle>
    <cs:lnRef idx="0"/>
    <cs:fillRef idx="0"/>
    <cs:effectRef idx="0"/>
    <cs:fontRef idx="minor">
      <a:schemeClr val="dk1">
        <a:lumMod val="75000"/>
        <a:lumOff val="2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75000"/>
        <a:lumOff val="25000"/>
      </a:schemeClr>
    </cs:fontRef>
    <cs:spPr>
      <a:ln w="190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 cap="all" baseline="0"/>
  </cs:categoryAxis>
  <cs:chartArea>
    <cs:lnRef idx="0"/>
    <cs:fillRef idx="0"/>
    <cs:effectRef idx="0"/>
    <cs:fontRef idx="minor">
      <a:schemeClr val="dk1"/>
    </cs:fontRef>
    <cs:spPr>
      <a:gradFill flip="none" rotWithShape="1">
        <a:gsLst>
          <a:gs pos="0">
            <a:schemeClr val="lt1"/>
          </a:gs>
          <a:gs pos="39000">
            <a:schemeClr val="lt1"/>
          </a:gs>
          <a:gs pos="100000">
            <a:schemeClr val="lt1">
              <a:lumMod val="75000"/>
            </a:schemeClr>
          </a:gs>
        </a:gsLst>
        <a:path path="circle">
          <a:fillToRect l="50000" t="-80000" r="50000" b="180000"/>
        </a:path>
        <a:tileRect/>
      </a:gradFill>
      <a:ln w="9525" cap="flat" cmpd="sng" algn="ctr">
        <a:solidFill>
          <a:schemeClr val="dk1">
            <a:lumMod val="25000"/>
            <a:lumOff val="7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</cs:dataLabel>
  <cs:dataLabelCallout>
    <cs:lnRef idx="0"/>
    <cs:fillRef idx="0"/>
    <cs:effectRef idx="0"/>
    <cs:fontRef idx="minor">
      <a:schemeClr val="lt1"/>
    </cs:fontRef>
    <cs:spPr>
      <a:pattFill prst="pct75">
        <a:fgClr>
          <a:schemeClr val="dk1">
            <a:lumMod val="75000"/>
            <a:lumOff val="25000"/>
          </a:schemeClr>
        </a:fgClr>
        <a:bgClr>
          <a:schemeClr val="dk1">
            <a:lumMod val="65000"/>
            <a:lumOff val="35000"/>
          </a:schemeClr>
        </a:bgClr>
      </a:pattFill>
      <a:effectLst>
        <a:outerShdw blurRad="50800" dist="38100" dir="2700000" algn="tl" rotWithShape="0">
          <a:prstClr val="black">
            <a:alpha val="40000"/>
          </a:prstClr>
        </a:outerShdw>
      </a:effectLst>
    </cs:spPr>
    <cs:defRPr sz="1330" b="1" i="0" u="none" strike="noStrike" kern="1200" baseline="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  <a:effectLst>
        <a:outerShdw blurRad="254000" sx="102000" sy="102000" algn="ctr" rotWithShape="0">
          <a:prstClr val="black">
            <a:alpha val="20000"/>
          </a:prstClr>
        </a:outerShdw>
      </a:effectLst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31750" cap="rnd">
        <a:solidFill>
          <a:schemeClr val="phClr">
            <a:alpha val="85000"/>
          </a:schemeClr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dk1"/>
    </cs:fontRef>
    <cs:spPr>
      <a:solidFill>
        <a:schemeClr val="phClr">
          <a:alpha val="85000"/>
        </a:schemeClr>
      </a:solidFill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75000"/>
        <a:lumOff val="25000"/>
      </a:schemeClr>
    </cs:fontRef>
    <cs:spPr>
      <a:ln w="9525">
        <a:solidFill>
          <a:schemeClr val="dk1">
            <a:lumMod val="35000"/>
            <a:lumOff val="6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50000"/>
          <a:lumOff val="50000"/>
        </a:schemeClr>
      </a:solidFill>
      <a:ln w="9525">
        <a:solidFill>
          <a:schemeClr val="dk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  <a:round/>
      </a:ln>
    </cs:spPr>
  </cs:gridlineMajor>
  <cs:gridlineMinor>
    <cs:lnRef idx="0"/>
    <cs:fillRef idx="0"/>
    <cs:effectRef idx="0"/>
    <cs:fontRef idx="minor">
      <a:schemeClr val="dk1"/>
    </cs:fontRef>
    <cs:spPr>
      <a:ln>
        <a:gradFill>
          <a:gsLst>
            <a:gs pos="100000">
              <a:schemeClr val="dk1">
                <a:lumMod val="95000"/>
                <a:lumOff val="5000"/>
                <a:alpha val="42000"/>
              </a:schemeClr>
            </a:gs>
            <a:gs pos="0">
              <a:schemeClr val="lt1">
                <a:lumMod val="75000"/>
                <a:alpha val="36000"/>
              </a:schemeClr>
            </a:gs>
          </a:gsLst>
          <a:lin ang="5400000" scaled="0"/>
        </a:gra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  <a:prstDash val="dash"/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leaderLine>
  <cs:legend>
    <cs:lnRef idx="0"/>
    <cs:fillRef idx="0"/>
    <cs:effectRef idx="0"/>
    <cs:fontRef idx="minor">
      <a:schemeClr val="dk1">
        <a:lumMod val="75000"/>
        <a:lumOff val="25000"/>
      </a:schemeClr>
    </cs:fontRef>
    <cs:spPr>
      <a:solidFill>
        <a:schemeClr val="lt1">
          <a:lumMod val="95000"/>
          <a:alpha val="39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75000"/>
        <a:lumOff val="25000"/>
      </a:schemeClr>
    </cs:fontRef>
    <cs:spPr>
      <a:ln w="31750" cap="flat" cmpd="sng" algn="ctr">
        <a:solidFill>
          <a:schemeClr val="dk1">
            <a:lumMod val="75000"/>
            <a:lumOff val="2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  <a:round/>
      </a:ln>
    </cs:spPr>
  </cs:seriesLine>
  <cs:title>
    <cs:lnRef idx="0"/>
    <cs:fillRef idx="0"/>
    <cs:effectRef idx="0"/>
    <cs:fontRef idx="minor">
      <a:schemeClr val="dk1">
        <a:lumMod val="75000"/>
        <a:lumOff val="25000"/>
      </a:schemeClr>
    </cs:fontRef>
    <cs:defRPr sz="2200" b="1" kern="120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65000"/>
            <a:lumOff val="35000"/>
          </a:schemeClr>
        </a:solidFill>
      </a:ln>
    </cs:spPr>
  </cs:upBar>
  <cs:valueAxis>
    <cs:lnRef idx="0"/>
    <cs:fillRef idx="0"/>
    <cs:effectRef idx="0"/>
    <cs:fontRef idx="minor">
      <a:schemeClr val="dk1">
        <a:lumMod val="75000"/>
        <a:lumOff val="25000"/>
      </a:schemeClr>
    </cs:fontRef>
    <cs:spPr>
      <a:ln>
        <a:noFill/>
      </a:ln>
    </cs:spPr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88370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130545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23285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 descr="пр копия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144000" cy="2638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 descr="пр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624638"/>
            <a:ext cx="9144000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335518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28642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10867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79985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9830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19262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59631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73271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5586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CABD9F-16C4-4199-88DC-C6A509645EE0}" type="datetimeFigureOut">
              <a:rPr lang="ru-RU" smtClean="0"/>
              <a:t>29.07.2022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0108AE-0AEF-44EE-9EDB-526F3970BB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76026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/>
          <p:cNvSpPr>
            <a:spLocks noGrp="1"/>
          </p:cNvSpPr>
          <p:nvPr>
            <p:ph type="sldNum" sz="quarter" idx="4294967295"/>
          </p:nvPr>
        </p:nvSpPr>
        <p:spPr>
          <a:xfrm>
            <a:off x="7543800" y="5792788"/>
            <a:ext cx="1600200" cy="228600"/>
          </a:xfrm>
        </p:spPr>
        <p:txBody>
          <a:bodyPr/>
          <a:lstStyle/>
          <a:p>
            <a:pPr>
              <a:defRPr/>
            </a:pPr>
            <a:fld id="{96BD6941-CE76-4EA1-9EF1-7CC0AFB012F7}" type="slidenum">
              <a:rPr lang="ru-RU" smtClean="0">
                <a:solidFill>
                  <a:srgbClr val="FFFFFF"/>
                </a:solidFill>
              </a:rPr>
              <a:pPr>
                <a:defRPr/>
              </a:pPr>
              <a:t>1</a:t>
            </a:fld>
            <a:endParaRPr lang="ru-RU">
              <a:solidFill>
                <a:srgbClr val="FFFFFF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68188" y="2705096"/>
            <a:ext cx="7221071" cy="25160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  <a:defRPr/>
            </a:pPr>
            <a:r>
              <a:rPr lang="ru-RU" sz="2250" b="1" dirty="0" smtClean="0">
                <a:solidFill>
                  <a:srgbClr val="2C8394"/>
                </a:solidFill>
                <a:latin typeface="Times New Roman" pitchFamily="18" charset="0"/>
                <a:cs typeface="Times New Roman" pitchFamily="18" charset="0"/>
              </a:rPr>
              <a:t>Основные нарушения законодательства о контрактной системе в сфере закупок по итогам </a:t>
            </a:r>
            <a:r>
              <a:rPr lang="en-US" sz="2250" b="1" dirty="0" smtClean="0">
                <a:solidFill>
                  <a:srgbClr val="2C8394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250" b="1" dirty="0" smtClean="0">
                <a:solidFill>
                  <a:srgbClr val="2C8394"/>
                </a:solidFill>
                <a:latin typeface="Times New Roman" pitchFamily="18" charset="0"/>
                <a:cs typeface="Times New Roman" pitchFamily="18" charset="0"/>
              </a:rPr>
              <a:t>квартала 2022 года.</a:t>
            </a:r>
          </a:p>
          <a:p>
            <a:pPr algn="ctr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  <a:defRPr/>
            </a:pPr>
            <a:r>
              <a:rPr lang="ru-RU" sz="2250" b="1" dirty="0" smtClean="0">
                <a:solidFill>
                  <a:srgbClr val="2C8394"/>
                </a:solidFill>
                <a:latin typeface="Times New Roman" pitchFamily="18" charset="0"/>
                <a:cs typeface="Times New Roman" pitchFamily="18" charset="0"/>
              </a:rPr>
              <a:t>Согласование заключения контракта с единственным поставщиком по пункту 25 части 1 статьи 93 Закона о контрактной системе.  </a:t>
            </a:r>
          </a:p>
          <a:p>
            <a:pPr algn="ctr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  <a:defRPr/>
            </a:pPr>
            <a:r>
              <a:rPr lang="ru-RU" sz="2250" b="1" dirty="0" smtClean="0">
                <a:solidFill>
                  <a:srgbClr val="2C8394"/>
                </a:solidFill>
                <a:latin typeface="Times New Roman" pitchFamily="18" charset="0"/>
                <a:cs typeface="Times New Roman" pitchFamily="18" charset="0"/>
              </a:rPr>
              <a:t>Обзор практики Мурманского УФАС России.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231341" y="5792788"/>
            <a:ext cx="4455459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9999"/>
                </a:solidFill>
              </a:rPr>
              <a:t>Неплюева Анна Владимировна</a:t>
            </a:r>
          </a:p>
          <a:p>
            <a:r>
              <a:rPr lang="ru-RU" sz="1400" dirty="0" smtClean="0">
                <a:solidFill>
                  <a:srgbClr val="009999"/>
                </a:solidFill>
              </a:rPr>
              <a:t>Главный специалист-эксперт отдела контроля торгов Мурманского УФАС России</a:t>
            </a:r>
          </a:p>
        </p:txBody>
      </p:sp>
    </p:spTree>
    <p:extLst>
      <p:ext uri="{BB962C8B-B14F-4D97-AF65-F5344CB8AC3E}">
        <p14:creationId xmlns:p14="http://schemas.microsoft.com/office/powerpoint/2010/main" val="907311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3"/>
          <p:cNvSpPr>
            <a:spLocks noGrp="1"/>
          </p:cNvSpPr>
          <p:nvPr>
            <p:ph type="sldNum" sz="quarter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35A7FB9-21C3-4070-9BB5-05FDB4F0DFB5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5126" name="Прямоугольник 14"/>
          <p:cNvSpPr>
            <a:spLocks noChangeArrowheads="1"/>
          </p:cNvSpPr>
          <p:nvPr/>
        </p:nvSpPr>
        <p:spPr bwMode="auto">
          <a:xfrm>
            <a:off x="227376" y="0"/>
            <a:ext cx="8715375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endParaRPr lang="ru-RU" sz="2000" b="1" cap="all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cap="all" dirty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Наиболее типичные и значимые нарушения в сфере закупок товаров, работ, услуг,</a:t>
            </a:r>
          </a:p>
          <a:p>
            <a:pPr algn="ctr"/>
            <a:r>
              <a:rPr lang="ru-RU" sz="2000" b="1" cap="all" dirty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выявленные в ходе </a:t>
            </a:r>
            <a:r>
              <a:rPr lang="ru-RU" sz="2000" b="1" cap="all" dirty="0" smtClean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рассмотрения жалоб и проведения внеплановых проверок</a:t>
            </a:r>
          </a:p>
          <a:p>
            <a:pPr algn="ctr"/>
            <a:endParaRPr lang="ru-RU" sz="2000" b="1" cap="all" dirty="0">
              <a:solidFill>
                <a:srgbClr val="0099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Диаграмма 4"/>
          <p:cNvGraphicFramePr/>
          <p:nvPr>
            <p:extLst>
              <p:ext uri="{D42A27DB-BD31-4B8C-83A1-F6EECF244321}">
                <p14:modId xmlns:p14="http://schemas.microsoft.com/office/powerpoint/2010/main" val="1355982851"/>
              </p:ext>
            </p:extLst>
          </p:nvPr>
        </p:nvGraphicFramePr>
        <p:xfrm>
          <a:off x="466166" y="1621116"/>
          <a:ext cx="8238564" cy="438523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61795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1205" y="4428565"/>
            <a:ext cx="3945403" cy="2429435"/>
          </a:xfrm>
          <a:prstGeom prst="rect">
            <a:avLst/>
          </a:prstGeom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57212" y="1362635"/>
            <a:ext cx="7886700" cy="4857192"/>
          </a:xfrm>
        </p:spPr>
        <p:txBody>
          <a:bodyPr>
            <a:normAutofit fontScale="77500" lnSpcReduction="20000"/>
          </a:bodyPr>
          <a:lstStyle/>
          <a:p>
            <a:pPr algn="just"/>
            <a:r>
              <a:rPr lang="ru-RU" sz="2400" u="sng" dirty="0">
                <a:solidFill>
                  <a:srgbClr val="009999"/>
                </a:solidFill>
              </a:rPr>
              <a:t>НПА:</a:t>
            </a:r>
            <a:r>
              <a:rPr lang="ru-RU" sz="2400" dirty="0">
                <a:solidFill>
                  <a:srgbClr val="009999"/>
                </a:solidFill>
              </a:rPr>
              <a:t> </a:t>
            </a:r>
            <a:r>
              <a:rPr lang="ru-RU" sz="2400" dirty="0" smtClean="0">
                <a:solidFill>
                  <a:srgbClr val="009999"/>
                </a:solidFill>
              </a:rPr>
              <a:t>Постановление </a:t>
            </a:r>
            <a:r>
              <a:rPr lang="ru-RU" sz="2400" dirty="0">
                <a:solidFill>
                  <a:srgbClr val="009999"/>
                </a:solidFill>
              </a:rPr>
              <a:t>Правительства Российской Федерации от 30.06.2020 № </a:t>
            </a:r>
            <a:r>
              <a:rPr lang="ru-RU" sz="2400" dirty="0" smtClean="0">
                <a:solidFill>
                  <a:srgbClr val="009999"/>
                </a:solidFill>
              </a:rPr>
              <a:t>961.</a:t>
            </a:r>
            <a:endParaRPr lang="ru-RU" sz="2400" dirty="0">
              <a:solidFill>
                <a:srgbClr val="009999"/>
              </a:solidFill>
            </a:endParaRPr>
          </a:p>
          <a:p>
            <a:pPr algn="just"/>
            <a:r>
              <a:rPr lang="ru-RU" sz="2400" dirty="0" smtClean="0">
                <a:solidFill>
                  <a:srgbClr val="009999"/>
                </a:solidFill>
              </a:rPr>
              <a:t>С 01.01.2022 </a:t>
            </a:r>
            <a:r>
              <a:rPr lang="ru-RU" sz="2400" dirty="0">
                <a:solidFill>
                  <a:srgbClr val="009999"/>
                </a:solidFill>
              </a:rPr>
              <a:t>обращения </a:t>
            </a:r>
            <a:r>
              <a:rPr lang="ru-RU" sz="2400" dirty="0" smtClean="0">
                <a:solidFill>
                  <a:srgbClr val="009999"/>
                </a:solidFill>
              </a:rPr>
              <a:t>должны </a:t>
            </a:r>
            <a:r>
              <a:rPr lang="ru-RU" sz="2400" dirty="0">
                <a:solidFill>
                  <a:srgbClr val="009999"/>
                </a:solidFill>
              </a:rPr>
              <a:t>направляться в контрольный орган </a:t>
            </a:r>
            <a:r>
              <a:rPr lang="ru-RU" sz="2400" dirty="0" smtClean="0">
                <a:solidFill>
                  <a:srgbClr val="009999"/>
                </a:solidFill>
              </a:rPr>
              <a:t>посредством ЕИС.</a:t>
            </a:r>
          </a:p>
          <a:p>
            <a:pPr algn="just"/>
            <a:r>
              <a:rPr lang="ru-RU" sz="2400" dirty="0" smtClean="0">
                <a:solidFill>
                  <a:srgbClr val="009999"/>
                </a:solidFill>
              </a:rPr>
              <a:t>Мурманское УФАС </a:t>
            </a:r>
            <a:r>
              <a:rPr lang="ru-RU" sz="2400" dirty="0">
                <a:solidFill>
                  <a:srgbClr val="009999"/>
                </a:solidFill>
              </a:rPr>
              <a:t>России </a:t>
            </a:r>
            <a:r>
              <a:rPr lang="ru-RU" sz="2400" dirty="0" smtClean="0">
                <a:solidFill>
                  <a:srgbClr val="009999"/>
                </a:solidFill>
              </a:rPr>
              <a:t>согласует закупки для </a:t>
            </a:r>
            <a:r>
              <a:rPr lang="ru-RU" sz="2400" u="sng" dirty="0" smtClean="0">
                <a:solidFill>
                  <a:srgbClr val="009999"/>
                </a:solidFill>
              </a:rPr>
              <a:t>федеральных</a:t>
            </a:r>
            <a:r>
              <a:rPr lang="ru-RU" sz="2400" dirty="0" smtClean="0">
                <a:solidFill>
                  <a:srgbClr val="009999"/>
                </a:solidFill>
              </a:rPr>
              <a:t> </a:t>
            </a:r>
            <a:r>
              <a:rPr lang="ru-RU" sz="2400" u="sng" dirty="0" smtClean="0">
                <a:solidFill>
                  <a:srgbClr val="009999"/>
                </a:solidFill>
              </a:rPr>
              <a:t>нужд</a:t>
            </a:r>
            <a:r>
              <a:rPr lang="ru-RU" sz="2400" dirty="0" smtClean="0">
                <a:solidFill>
                  <a:srgbClr val="009999"/>
                </a:solidFill>
              </a:rPr>
              <a:t>, для нужд субъекта – Комитет государственного и финансового контроля.</a:t>
            </a:r>
          </a:p>
          <a:p>
            <a:pPr algn="just"/>
            <a:r>
              <a:rPr lang="ru-RU" sz="2400" b="1" u="sng" dirty="0" smtClean="0">
                <a:solidFill>
                  <a:srgbClr val="009999"/>
                </a:solidFill>
              </a:rPr>
              <a:t>Что приложить к Обращению? </a:t>
            </a:r>
            <a:r>
              <a:rPr lang="ru-RU" sz="2400" b="1" dirty="0" smtClean="0">
                <a:solidFill>
                  <a:srgbClr val="FF0000"/>
                </a:solidFill>
              </a:rPr>
              <a:t>пункт 7 Правил</a:t>
            </a:r>
          </a:p>
          <a:p>
            <a:pPr algn="just"/>
            <a:r>
              <a:rPr lang="ru-RU" sz="2400" b="1" dirty="0" smtClean="0">
                <a:solidFill>
                  <a:srgbClr val="FF0000"/>
                </a:solidFill>
              </a:rPr>
              <a:t>Срок согласования – 10 рабочих дней.</a:t>
            </a:r>
          </a:p>
          <a:p>
            <a:pPr algn="just"/>
            <a:r>
              <a:rPr lang="ru-RU" sz="2400" b="1" u="sng" dirty="0" smtClean="0">
                <a:solidFill>
                  <a:srgbClr val="009999"/>
                </a:solidFill>
              </a:rPr>
              <a:t>Когда пора направить?</a:t>
            </a:r>
            <a:r>
              <a:rPr lang="ru-RU" sz="2400" dirty="0" smtClean="0">
                <a:solidFill>
                  <a:srgbClr val="009999"/>
                </a:solidFill>
              </a:rPr>
              <a:t> (ч.6 ст.93) не позднее чем через </a:t>
            </a:r>
            <a:r>
              <a:rPr lang="ru-RU" sz="2400" dirty="0" smtClean="0">
                <a:solidFill>
                  <a:srgbClr val="FF0000"/>
                </a:solidFill>
              </a:rPr>
              <a:t>пять рабочих дней </a:t>
            </a:r>
            <a:r>
              <a:rPr lang="ru-RU" sz="2400" dirty="0" smtClean="0">
                <a:solidFill>
                  <a:srgbClr val="009999"/>
                </a:solidFill>
              </a:rPr>
              <a:t>с даты:</a:t>
            </a:r>
          </a:p>
          <a:p>
            <a:pPr lvl="1" algn="just"/>
            <a:r>
              <a:rPr lang="ru-RU" sz="2000" dirty="0" smtClean="0">
                <a:solidFill>
                  <a:srgbClr val="009999"/>
                </a:solidFill>
              </a:rPr>
              <a:t>1) размещения в единой информационной системе протокола, содержащего информацию о признании определения поставщика (подрядчика, исполнителя) несостоявшимся (в случае, если такой протокол </a:t>
            </a:r>
            <a:r>
              <a:rPr lang="ru-RU" sz="2000" u="sng" dirty="0" smtClean="0">
                <a:solidFill>
                  <a:srgbClr val="009999"/>
                </a:solidFill>
              </a:rPr>
              <a:t>подлежит размещению </a:t>
            </a:r>
            <a:r>
              <a:rPr lang="ru-RU" sz="2000" dirty="0" smtClean="0">
                <a:solidFill>
                  <a:srgbClr val="009999"/>
                </a:solidFill>
              </a:rPr>
              <a:t>в единой информационной системе в соответствии с настоящим Федеральным законом);</a:t>
            </a:r>
          </a:p>
          <a:p>
            <a:pPr lvl="1" algn="just"/>
            <a:r>
              <a:rPr lang="ru-RU" sz="2000" dirty="0" smtClean="0">
                <a:solidFill>
                  <a:srgbClr val="009999"/>
                </a:solidFill>
              </a:rPr>
              <a:t>2) подписания протокола, содержащего информацию о признании определения поставщика (подрядчика, исполнителя) несостоявшимся (в случае, если такой протокол </a:t>
            </a:r>
            <a:r>
              <a:rPr lang="ru-RU" sz="2000" u="sng" dirty="0" smtClean="0">
                <a:solidFill>
                  <a:srgbClr val="009999"/>
                </a:solidFill>
              </a:rPr>
              <a:t>не подлежит размещению </a:t>
            </a:r>
            <a:r>
              <a:rPr lang="ru-RU" sz="2000" dirty="0" smtClean="0">
                <a:solidFill>
                  <a:srgbClr val="009999"/>
                </a:solidFill>
              </a:rPr>
              <a:t>в единой информационной системе в соответствии с настоящим Федеральным законом).</a:t>
            </a:r>
          </a:p>
          <a:p>
            <a:pPr lvl="1" algn="just"/>
            <a:endParaRPr lang="ru-RU" sz="2000" dirty="0">
              <a:solidFill>
                <a:srgbClr val="009999"/>
              </a:solidFill>
            </a:endParaRPr>
          </a:p>
          <a:p>
            <a:pPr lvl="1" algn="just"/>
            <a:endParaRPr lang="ru-RU" sz="2000" dirty="0">
              <a:solidFill>
                <a:srgbClr val="009999"/>
              </a:solidFill>
            </a:endParaRPr>
          </a:p>
          <a:p>
            <a:pPr algn="just"/>
            <a:endParaRPr lang="ru-RU" sz="2400" dirty="0" smtClean="0">
              <a:solidFill>
                <a:srgbClr val="009999"/>
              </a:solidFill>
            </a:endParaRPr>
          </a:p>
          <a:p>
            <a:pPr algn="just"/>
            <a:endParaRPr lang="ru-RU" sz="2400" dirty="0" smtClean="0">
              <a:solidFill>
                <a:srgbClr val="009999"/>
              </a:solidFill>
            </a:endParaRPr>
          </a:p>
          <a:p>
            <a:endParaRPr lang="ru-RU" dirty="0" smtClean="0">
              <a:solidFill>
                <a:srgbClr val="009999"/>
              </a:solidFill>
            </a:endParaRPr>
          </a:p>
          <a:p>
            <a:endParaRPr lang="ru-RU" dirty="0">
              <a:solidFill>
                <a:srgbClr val="009999"/>
              </a:solidFill>
            </a:endParaRPr>
          </a:p>
          <a:p>
            <a:endParaRPr lang="ru-RU" dirty="0" smtClean="0">
              <a:solidFill>
                <a:srgbClr val="009999"/>
              </a:solidFill>
            </a:endParaRPr>
          </a:p>
          <a:p>
            <a:endParaRPr lang="ru-RU" dirty="0" smtClean="0">
              <a:solidFill>
                <a:srgbClr val="009999"/>
              </a:solidFill>
            </a:endParaRPr>
          </a:p>
          <a:p>
            <a:endParaRPr lang="ru-RU" dirty="0" smtClean="0">
              <a:solidFill>
                <a:srgbClr val="009999"/>
              </a:solidFill>
            </a:endParaRPr>
          </a:p>
          <a:p>
            <a:endParaRPr lang="ru-RU" dirty="0"/>
          </a:p>
        </p:txBody>
      </p:sp>
      <p:sp>
        <p:nvSpPr>
          <p:cNvPr id="10242" name="Номер слайда 1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3851E9C-6E05-48D7-8E41-6215B11F63DB}" type="slidenum">
              <a:rPr lang="en-US" smtClean="0"/>
              <a:pPr/>
              <a:t>3</a:t>
            </a:fld>
            <a:endParaRPr lang="en-US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001125" cy="110030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FontTx/>
              <a:buNone/>
              <a:defRPr/>
            </a:pPr>
            <a:endParaRPr lang="ru-RU" sz="1750" b="1" cap="all" dirty="0" smtClean="0">
              <a:solidFill>
                <a:srgbClr val="0043C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  <a:defRPr/>
            </a:pPr>
            <a:r>
              <a:rPr lang="ru-RU" sz="2400" b="1" cap="all" dirty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Согласование заключения контракта с единственным поставщиком</a:t>
            </a:r>
          </a:p>
        </p:txBody>
      </p:sp>
    </p:spTree>
    <p:extLst>
      <p:ext uri="{BB962C8B-B14F-4D97-AF65-F5344CB8AC3E}">
        <p14:creationId xmlns:p14="http://schemas.microsoft.com/office/powerpoint/2010/main" val="25586500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167" y="158938"/>
            <a:ext cx="7886700" cy="1325563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rgbClr val="009999"/>
                </a:solidFill>
              </a:rPr>
              <a:t>Кейс «Медицинские осмотры»</a:t>
            </a:r>
            <a:endParaRPr lang="ru-RU" sz="3600" dirty="0">
              <a:solidFill>
                <a:srgbClr val="009999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5921" y="1189130"/>
            <a:ext cx="7886700" cy="5310282"/>
          </a:xfrm>
        </p:spPr>
        <p:txBody>
          <a:bodyPr>
            <a:normAutofit/>
          </a:bodyPr>
          <a:lstStyle/>
          <a:p>
            <a:pPr algn="just"/>
            <a:r>
              <a:rPr lang="ru-RU" u="sng" dirty="0" smtClean="0"/>
              <a:t>Суть жалобы:</a:t>
            </a:r>
            <a:r>
              <a:rPr lang="ru-RU" dirty="0" smtClean="0"/>
              <a:t> </a:t>
            </a:r>
            <a:r>
              <a:rPr lang="ru-RU" sz="2000" dirty="0" smtClean="0"/>
              <a:t>ООО *** необоснованно было признано </a:t>
            </a:r>
            <a:r>
              <a:rPr lang="ru-RU" sz="2000" dirty="0"/>
              <a:t>комиссией Уполномоченного органа победителем аукциона, поскольку не </a:t>
            </a:r>
            <a:r>
              <a:rPr lang="ru-RU" sz="2000" dirty="0" smtClean="0"/>
              <a:t>наделено </a:t>
            </a:r>
            <a:r>
              <a:rPr lang="ru-RU" sz="2000" dirty="0"/>
              <a:t>правом осуществлять медицинскую деятельность в г. </a:t>
            </a:r>
            <a:r>
              <a:rPr lang="ru-RU" sz="2000" dirty="0" smtClean="0"/>
              <a:t>Мурманск (в лицензии – г. Санкт-Петербург).</a:t>
            </a:r>
            <a:endParaRPr lang="ru-RU" dirty="0" smtClean="0"/>
          </a:p>
          <a:p>
            <a:r>
              <a:rPr lang="ru-RU" u="sng" dirty="0" smtClean="0"/>
              <a:t>Довод Уполномоченного органа</a:t>
            </a:r>
            <a:r>
              <a:rPr lang="ru-RU" dirty="0" smtClean="0"/>
              <a:t>: </a:t>
            </a:r>
            <a:r>
              <a:rPr lang="ru-RU" sz="2000" dirty="0" smtClean="0"/>
              <a:t>законодательство </a:t>
            </a:r>
            <a:r>
              <a:rPr lang="ru-RU" sz="2000" dirty="0"/>
              <a:t>не содержит запрета на проведение медицинских осмотров работников мобильными медицинскими бригадами врачей-специалистов медицинской организации, при этом не требуется оформления либо переоформления лицензии для их проведения, в связи с чем, заявка ООО </a:t>
            </a:r>
            <a:r>
              <a:rPr lang="ru-RU" sz="2000" dirty="0" smtClean="0"/>
              <a:t>*** </a:t>
            </a:r>
            <a:r>
              <a:rPr lang="ru-RU" sz="2000" dirty="0"/>
              <a:t>была допущена обосновано.</a:t>
            </a:r>
            <a:endParaRPr lang="ru-RU" sz="2000" dirty="0" smtClean="0"/>
          </a:p>
          <a:p>
            <a:r>
              <a:rPr lang="ru-RU" u="sng" dirty="0" smtClean="0"/>
              <a:t>Решение</a:t>
            </a:r>
            <a:r>
              <a:rPr lang="ru-RU" dirty="0" smtClean="0"/>
              <a:t>: </a:t>
            </a:r>
            <a:r>
              <a:rPr lang="ru-RU" sz="2000" dirty="0" smtClean="0"/>
              <a:t>Жалоба признана обоснованной, нарушение Уполномоченным органом пункта </a:t>
            </a:r>
            <a:r>
              <a:rPr lang="ru-RU" sz="2000" dirty="0"/>
              <a:t>3 части 12 статьи 48 Закона о </a:t>
            </a:r>
            <a:r>
              <a:rPr lang="ru-RU" sz="2000" dirty="0" smtClean="0"/>
              <a:t>контрактной системе.</a:t>
            </a:r>
          </a:p>
          <a:p>
            <a:pPr marL="0" indent="0">
              <a:buNone/>
            </a:pPr>
            <a:r>
              <a:rPr lang="ru-RU" sz="2000" dirty="0" smtClean="0">
                <a:solidFill>
                  <a:srgbClr val="009999"/>
                </a:solidFill>
              </a:rPr>
              <a:t>                          Решение АС МО № А42-3007/2022 от 22.07.2022</a:t>
            </a:r>
          </a:p>
        </p:txBody>
      </p:sp>
    </p:spTree>
    <p:extLst>
      <p:ext uri="{BB962C8B-B14F-4D97-AF65-F5344CB8AC3E}">
        <p14:creationId xmlns:p14="http://schemas.microsoft.com/office/powerpoint/2010/main" val="1984592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3"/>
          <p:cNvSpPr txBox="1">
            <a:spLocks noGrp="1"/>
          </p:cNvSpPr>
          <p:nvPr/>
        </p:nvSpPr>
        <p:spPr bwMode="auto">
          <a:xfrm>
            <a:off x="0" y="6467475"/>
            <a:ext cx="939800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 eaLnBrk="0" hangingPunct="0">
              <a:spcBef>
                <a:spcPct val="0"/>
              </a:spcBef>
              <a:buFontTx/>
              <a:buNone/>
            </a:pPr>
            <a:fld id="{DF74A73C-F00B-44A0-AA06-C3F9F1D61AD1}" type="slidenum">
              <a:rPr lang="en-US" sz="1200">
                <a:solidFill>
                  <a:schemeClr val="accent2"/>
                </a:solidFill>
                <a:latin typeface="Arial Narrow" pitchFamily="34" charset="0"/>
              </a:rPr>
              <a:pPr algn="r" eaLnBrk="0" hangingPunct="0">
                <a:spcBef>
                  <a:spcPct val="0"/>
                </a:spcBef>
                <a:buFontTx/>
                <a:buNone/>
              </a:pPr>
              <a:t>5</a:t>
            </a:fld>
            <a:endParaRPr lang="en-US" sz="1200">
              <a:solidFill>
                <a:schemeClr val="accent2"/>
              </a:solidFill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5507" y="-1"/>
            <a:ext cx="9018494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  <a:defRPr/>
            </a:pPr>
            <a:endParaRPr lang="ru-RU" sz="1750" b="1" cap="all" dirty="0" smtClean="0">
              <a:solidFill>
                <a:srgbClr val="0043C8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FontTx/>
              <a:buNone/>
              <a:defRPr/>
            </a:pPr>
            <a:r>
              <a:rPr lang="ru-RU" sz="1750" b="1" cap="all" dirty="0" smtClean="0">
                <a:solidFill>
                  <a:srgbClr val="009999"/>
                </a:solidFill>
                <a:latin typeface="Times New Roman" pitchFamily="18" charset="0"/>
                <a:cs typeface="Times New Roman" pitchFamily="18" charset="0"/>
              </a:rPr>
              <a:t>контроль личного кабинета</a:t>
            </a:r>
            <a:endParaRPr lang="ru-RU" sz="1750" b="1" cap="all" dirty="0">
              <a:solidFill>
                <a:srgbClr val="0099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2745" t="5588" r="12843" b="15362"/>
          <a:stretch/>
        </p:blipFill>
        <p:spPr>
          <a:xfrm>
            <a:off x="636494" y="887505"/>
            <a:ext cx="7368989" cy="4446637"/>
          </a:xfrm>
          <a:prstGeom prst="rect">
            <a:avLst/>
          </a:prstGeom>
          <a:ln>
            <a:noFill/>
          </a:ln>
        </p:spPr>
      </p:pic>
      <p:sp>
        <p:nvSpPr>
          <p:cNvPr id="6" name="Стрелка вниз 5"/>
          <p:cNvSpPr/>
          <p:nvPr/>
        </p:nvSpPr>
        <p:spPr>
          <a:xfrm>
            <a:off x="3989295" y="1488141"/>
            <a:ext cx="672352" cy="8785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337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009999"/>
                </a:solidFill>
              </a:rPr>
              <a:t>с</a:t>
            </a:r>
            <a:r>
              <a:rPr lang="ru-RU" b="1" dirty="0" smtClean="0">
                <a:solidFill>
                  <a:srgbClr val="009999"/>
                </a:solidFill>
              </a:rPr>
              <a:t> 01.07.22</a:t>
            </a:r>
            <a:endParaRPr lang="ru-RU" b="1" dirty="0">
              <a:solidFill>
                <a:srgbClr val="009999"/>
              </a:solidFill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04144" y="1825625"/>
            <a:ext cx="7735712" cy="4351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24911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634344" y="2718293"/>
            <a:ext cx="8013268" cy="16927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60000"/>
              </a:spcBef>
              <a:buClr>
                <a:schemeClr val="tx1"/>
              </a:buClr>
              <a:buFont typeface="Times New Roman" pitchFamily="18" charset="0"/>
              <a:buNone/>
            </a:pPr>
            <a:endParaRPr lang="ru-RU" sz="4000" b="1" dirty="0" smtClean="0">
              <a:solidFill>
                <a:srgbClr val="2C8394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  <a:p>
            <a:pPr algn="ctr">
              <a:spcBef>
                <a:spcPct val="60000"/>
              </a:spcBef>
              <a:buClr>
                <a:schemeClr val="tx1"/>
              </a:buClr>
              <a:buFont typeface="Times New Roman" pitchFamily="18" charset="0"/>
              <a:buNone/>
            </a:pPr>
            <a:r>
              <a:rPr lang="ru-RU" sz="4000" b="1" dirty="0" smtClean="0">
                <a:solidFill>
                  <a:srgbClr val="2C8394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СПАСИБО </a:t>
            </a:r>
            <a:r>
              <a:rPr lang="ru-RU" sz="4000" b="1" dirty="0">
                <a:solidFill>
                  <a:srgbClr val="2C8394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ЗА ВНИМАНИЕ</a:t>
            </a:r>
            <a:r>
              <a:rPr lang="ru-RU" sz="4000" b="1" dirty="0" smtClean="0">
                <a:solidFill>
                  <a:srgbClr val="2C8394"/>
                </a:solidFill>
                <a:latin typeface="Times New Roman" pitchFamily="18" charset="0"/>
                <a:ea typeface="Arial Unicode MS" pitchFamily="34" charset="-128"/>
                <a:cs typeface="Times New Roman" pitchFamily="18" charset="0"/>
              </a:rPr>
              <a:t>!</a:t>
            </a:r>
            <a:endParaRPr lang="en-US" sz="4000" b="1" dirty="0">
              <a:solidFill>
                <a:srgbClr val="2C8394"/>
              </a:solidFill>
              <a:latin typeface="Times New Roman" pitchFamily="18" charset="0"/>
              <a:ea typeface="Arial Unicode MS" pitchFamily="34" charset="-128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7412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1922</TotalTime>
  <Words>356</Words>
  <Application>Microsoft Office PowerPoint</Application>
  <PresentationFormat>Экран (4:3)</PresentationFormat>
  <Paragraphs>40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 Unicode MS</vt:lpstr>
      <vt:lpstr>Arial</vt:lpstr>
      <vt:lpstr>Arial Narrow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Кейс «Медицинские осмотры»</vt:lpstr>
      <vt:lpstr>Презентация PowerPoint</vt:lpstr>
      <vt:lpstr>с 01.07.22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Воронина К.Ф.</dc:creator>
  <cp:lastModifiedBy>Учетная запись Майкрософт</cp:lastModifiedBy>
  <cp:revision>45</cp:revision>
  <dcterms:created xsi:type="dcterms:W3CDTF">2020-02-26T06:20:56Z</dcterms:created>
  <dcterms:modified xsi:type="dcterms:W3CDTF">2022-07-29T06:10:48Z</dcterms:modified>
</cp:coreProperties>
</file>