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58"/>
  </p:notesMasterIdLst>
  <p:handoutMasterIdLst>
    <p:handoutMasterId r:id="rId59"/>
  </p:handoutMasterIdLst>
  <p:sldIdLst>
    <p:sldId id="262" r:id="rId2"/>
    <p:sldId id="264" r:id="rId3"/>
    <p:sldId id="324" r:id="rId4"/>
    <p:sldId id="325" r:id="rId5"/>
    <p:sldId id="316" r:id="rId6"/>
    <p:sldId id="268" r:id="rId7"/>
    <p:sldId id="319" r:id="rId8"/>
    <p:sldId id="326" r:id="rId9"/>
    <p:sldId id="270" r:id="rId10"/>
    <p:sldId id="318" r:id="rId11"/>
    <p:sldId id="321" r:id="rId12"/>
    <p:sldId id="322" r:id="rId13"/>
    <p:sldId id="323" r:id="rId14"/>
    <p:sldId id="276" r:id="rId15"/>
    <p:sldId id="275" r:id="rId16"/>
    <p:sldId id="327" r:id="rId17"/>
    <p:sldId id="278" r:id="rId18"/>
    <p:sldId id="280" r:id="rId19"/>
    <p:sldId id="277" r:id="rId20"/>
    <p:sldId id="287" r:id="rId21"/>
    <p:sldId id="279" r:id="rId22"/>
    <p:sldId id="281" r:id="rId23"/>
    <p:sldId id="312" r:id="rId24"/>
    <p:sldId id="283" r:id="rId25"/>
    <p:sldId id="302" r:id="rId26"/>
    <p:sldId id="286" r:id="rId27"/>
    <p:sldId id="288" r:id="rId28"/>
    <p:sldId id="303" r:id="rId29"/>
    <p:sldId id="292" r:id="rId30"/>
    <p:sldId id="284" r:id="rId31"/>
    <p:sldId id="282" r:id="rId32"/>
    <p:sldId id="289" r:id="rId33"/>
    <p:sldId id="304" r:id="rId34"/>
    <p:sldId id="309" r:id="rId35"/>
    <p:sldId id="294" r:id="rId36"/>
    <p:sldId id="296" r:id="rId37"/>
    <p:sldId id="291" r:id="rId38"/>
    <p:sldId id="297" r:id="rId39"/>
    <p:sldId id="298" r:id="rId40"/>
    <p:sldId id="285" r:id="rId41"/>
    <p:sldId id="295" r:id="rId42"/>
    <p:sldId id="299" r:id="rId43"/>
    <p:sldId id="300" r:id="rId44"/>
    <p:sldId id="301" r:id="rId45"/>
    <p:sldId id="290" r:id="rId46"/>
    <p:sldId id="293" r:id="rId47"/>
    <p:sldId id="305" r:id="rId48"/>
    <p:sldId id="306" r:id="rId49"/>
    <p:sldId id="307" r:id="rId50"/>
    <p:sldId id="308" r:id="rId51"/>
    <p:sldId id="310" r:id="rId52"/>
    <p:sldId id="311" r:id="rId53"/>
    <p:sldId id="313" r:id="rId54"/>
    <p:sldId id="320" r:id="rId55"/>
    <p:sldId id="328" r:id="rId56"/>
    <p:sldId id="258" r:id="rId57"/>
  </p:sldIdLst>
  <p:sldSz cx="12239625" cy="719931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7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Юрченко Н.Л." initials="ЮН" lastIdx="2" clrIdx="0">
    <p:extLst>
      <p:ext uri="{19B8F6BF-5375-455C-9EA6-DF929625EA0E}">
        <p15:presenceInfo xmlns:p15="http://schemas.microsoft.com/office/powerpoint/2012/main" userId="S-1-5-21-220523388-1957994488-682003330-1614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82C8"/>
    <a:srgbClr val="EBEBE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4663"/>
  </p:normalViewPr>
  <p:slideViewPr>
    <p:cSldViewPr snapToGrid="0" snapToObjects="1">
      <p:cViewPr varScale="1">
        <p:scale>
          <a:sx n="105" d="100"/>
          <a:sy n="105" d="100"/>
        </p:scale>
        <p:origin x="798" y="108"/>
      </p:cViewPr>
      <p:guideLst>
        <p:guide orient="horz" pos="2267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3ABD9-282E-46CD-8556-0B83670EEF84}" type="datetimeFigureOut">
              <a:rPr lang="ru-RU" smtClean="0"/>
              <a:t>28.12.2021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2DEEF-861E-42BD-8B24-8A9E90A68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212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B082EF-BA8F-1D4E-82E9-CEC4553B62CD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52450" y="1241425"/>
            <a:ext cx="569277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2D45D-5942-6A46-ADA1-0B5F8B01E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06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309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617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2926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234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1543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851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16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4468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8773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4687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041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0655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0338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7861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048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1556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0714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3787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579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8042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5264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6967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8256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015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7046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8911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4196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4309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3211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900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3480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6970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4244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4834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51762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44896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27980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41373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14953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6599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8221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58308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75516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6450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64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901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17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65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65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785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9953" y="1178222"/>
            <a:ext cx="9179719" cy="2506427"/>
          </a:xfrm>
        </p:spPr>
        <p:txBody>
          <a:bodyPr anchor="b"/>
          <a:lstStyle>
            <a:lvl1pPr algn="ctr"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9953" y="3781306"/>
            <a:ext cx="9179719" cy="1738167"/>
          </a:xfrm>
        </p:spPr>
        <p:txBody>
          <a:bodyPr/>
          <a:lstStyle>
            <a:lvl1pPr marL="0" indent="0" algn="ctr">
              <a:buNone/>
              <a:defRPr sz="2409"/>
            </a:lvl1pPr>
            <a:lvl2pPr marL="458983" indent="0" algn="ctr">
              <a:buNone/>
              <a:defRPr sz="2008"/>
            </a:lvl2pPr>
            <a:lvl3pPr marL="917966" indent="0" algn="ctr">
              <a:buNone/>
              <a:defRPr sz="1807"/>
            </a:lvl3pPr>
            <a:lvl4pPr marL="1376949" indent="0" algn="ctr">
              <a:buNone/>
              <a:defRPr sz="1606"/>
            </a:lvl4pPr>
            <a:lvl5pPr marL="1835932" indent="0" algn="ctr">
              <a:buNone/>
              <a:defRPr sz="1606"/>
            </a:lvl5pPr>
            <a:lvl6pPr marL="2294915" indent="0" algn="ctr">
              <a:buNone/>
              <a:defRPr sz="1606"/>
            </a:lvl6pPr>
            <a:lvl7pPr marL="2753898" indent="0" algn="ctr">
              <a:buNone/>
              <a:defRPr sz="1606"/>
            </a:lvl7pPr>
            <a:lvl8pPr marL="3212882" indent="0" algn="ctr">
              <a:buNone/>
              <a:defRPr sz="1606"/>
            </a:lvl8pPr>
            <a:lvl9pPr marL="3671865" indent="0" algn="ctr">
              <a:buNone/>
              <a:defRPr sz="1606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136D5-D654-D24E-A672-F046D980ACFC}" type="datetime1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327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994D-0C2E-054B-B81B-537B2F34D486}" type="datetime1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915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58982" y="383297"/>
            <a:ext cx="2639169" cy="610108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1474" y="383297"/>
            <a:ext cx="7764512" cy="6101085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7999-807F-514F-9C58-CCA0BF735DC9}" type="datetime1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796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386B-C8DA-A64B-8B9C-FD28215BAE07}" type="datetime1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119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99" y="1794830"/>
            <a:ext cx="10556677" cy="2994714"/>
          </a:xfrm>
        </p:spPr>
        <p:txBody>
          <a:bodyPr anchor="b"/>
          <a:lstStyle>
            <a:lvl1pPr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099" y="4817875"/>
            <a:ext cx="10556677" cy="1574849"/>
          </a:xfrm>
        </p:spPr>
        <p:txBody>
          <a:bodyPr/>
          <a:lstStyle>
            <a:lvl1pPr marL="0" indent="0">
              <a:buNone/>
              <a:defRPr sz="2409">
                <a:solidFill>
                  <a:schemeClr val="tx1">
                    <a:tint val="75000"/>
                  </a:schemeClr>
                </a:solidFill>
              </a:defRPr>
            </a:lvl1pPr>
            <a:lvl2pPr marL="458983" indent="0">
              <a:buNone/>
              <a:defRPr sz="2008">
                <a:solidFill>
                  <a:schemeClr val="tx1">
                    <a:tint val="75000"/>
                  </a:schemeClr>
                </a:solidFill>
              </a:defRPr>
            </a:lvl2pPr>
            <a:lvl3pPr marL="917966" indent="0">
              <a:buNone/>
              <a:defRPr sz="1807">
                <a:solidFill>
                  <a:schemeClr val="tx1">
                    <a:tint val="75000"/>
                  </a:schemeClr>
                </a:solidFill>
              </a:defRPr>
            </a:lvl3pPr>
            <a:lvl4pPr marL="1376949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4pPr>
            <a:lvl5pPr marL="183593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5pPr>
            <a:lvl6pPr marL="229491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6pPr>
            <a:lvl7pPr marL="2753898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7pPr>
            <a:lvl8pPr marL="321288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8pPr>
            <a:lvl9pPr marL="367186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3F2B-851B-E642-8031-1AFDAC0D5D8F}" type="datetime1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066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1474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310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B110B-14BA-2648-9C85-9ACAEDAB5D5C}" type="datetime1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270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8" y="383297"/>
            <a:ext cx="10556677" cy="139153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3069" y="1764832"/>
            <a:ext cx="51779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3069" y="2629749"/>
            <a:ext cx="51779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310" y="1764832"/>
            <a:ext cx="52034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310" y="2629749"/>
            <a:ext cx="52034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A2F9-A925-7C41-A2F8-8CEFE8397EEF}" type="datetime1">
              <a:rPr lang="ru-RU" smtClean="0"/>
              <a:pPr/>
              <a:t>28.12.2021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19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610CD-251B-8D4E-80EC-8EE557DEB270}" type="datetime1">
              <a:rPr lang="ru-RU" smtClean="0"/>
              <a:pPr/>
              <a:t>28.12.2021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169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2EDD-EB01-004F-A77D-A44AD5F7C663}" type="datetime1">
              <a:rPr lang="ru-RU" smtClean="0"/>
              <a:pPr/>
              <a:t>28.12.2021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61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3435" y="1036569"/>
            <a:ext cx="6196310" cy="5116178"/>
          </a:xfrm>
        </p:spPr>
        <p:txBody>
          <a:bodyPr/>
          <a:lstStyle>
            <a:lvl1pPr>
              <a:defRPr sz="3212"/>
            </a:lvl1pPr>
            <a:lvl2pPr>
              <a:defRPr sz="2811"/>
            </a:lvl2pPr>
            <a:lvl3pPr>
              <a:defRPr sz="2409"/>
            </a:lvl3pPr>
            <a:lvl4pPr>
              <a:defRPr sz="2008"/>
            </a:lvl4pPr>
            <a:lvl5pPr>
              <a:defRPr sz="2008"/>
            </a:lvl5pPr>
            <a:lvl6pPr>
              <a:defRPr sz="2008"/>
            </a:lvl6pPr>
            <a:lvl7pPr>
              <a:defRPr sz="2008"/>
            </a:lvl7pPr>
            <a:lvl8pPr>
              <a:defRPr sz="2008"/>
            </a:lvl8pPr>
            <a:lvl9pPr>
              <a:defRPr sz="2008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37-F672-974A-A4F0-0DDE3DA5A3A9}" type="datetime1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50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03435" y="1036569"/>
            <a:ext cx="6196310" cy="5116178"/>
          </a:xfrm>
        </p:spPr>
        <p:txBody>
          <a:bodyPr anchor="t"/>
          <a:lstStyle>
            <a:lvl1pPr marL="0" indent="0">
              <a:buNone/>
              <a:defRPr sz="3212"/>
            </a:lvl1pPr>
            <a:lvl2pPr marL="458983" indent="0">
              <a:buNone/>
              <a:defRPr sz="2811"/>
            </a:lvl2pPr>
            <a:lvl3pPr marL="917966" indent="0">
              <a:buNone/>
              <a:defRPr sz="2409"/>
            </a:lvl3pPr>
            <a:lvl4pPr marL="1376949" indent="0">
              <a:buNone/>
              <a:defRPr sz="2008"/>
            </a:lvl4pPr>
            <a:lvl5pPr marL="1835932" indent="0">
              <a:buNone/>
              <a:defRPr sz="2008"/>
            </a:lvl5pPr>
            <a:lvl6pPr marL="2294915" indent="0">
              <a:buNone/>
              <a:defRPr sz="2008"/>
            </a:lvl6pPr>
            <a:lvl7pPr marL="2753898" indent="0">
              <a:buNone/>
              <a:defRPr sz="2008"/>
            </a:lvl7pPr>
            <a:lvl8pPr marL="3212882" indent="0">
              <a:buNone/>
              <a:defRPr sz="2008"/>
            </a:lvl8pPr>
            <a:lvl9pPr marL="3671865" indent="0">
              <a:buNone/>
              <a:defRPr sz="2008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D22D-5E39-8F4C-B7FD-D0F9E543B3CD}" type="datetime1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980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1474" y="383297"/>
            <a:ext cx="10556677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474" y="1916484"/>
            <a:ext cx="10556677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1474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D3140-0CDD-0A42-841C-3D3BA030B895}" type="datetime1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54376" y="6672697"/>
            <a:ext cx="4130873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4235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208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7966" rtl="0" eaLnBrk="1" latinLnBrk="0" hangingPunct="1">
        <a:lnSpc>
          <a:spcPct val="90000"/>
        </a:lnSpc>
        <a:spcBef>
          <a:spcPct val="0"/>
        </a:spcBef>
        <a:buNone/>
        <a:defRPr sz="44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9492" indent="-229492" algn="l" defTabSz="917966" rtl="0" eaLnBrk="1" latinLnBrk="0" hangingPunct="1">
        <a:lnSpc>
          <a:spcPct val="90000"/>
        </a:lnSpc>
        <a:spcBef>
          <a:spcPts val="1004"/>
        </a:spcBef>
        <a:buFont typeface="Arial" panose="020B0604020202020204" pitchFamily="34" charset="0"/>
        <a:buChar char="•"/>
        <a:defRPr sz="2811" kern="1200">
          <a:solidFill>
            <a:schemeClr val="tx1"/>
          </a:solidFill>
          <a:latin typeface="+mn-lt"/>
          <a:ea typeface="+mn-ea"/>
          <a:cs typeface="+mn-cs"/>
        </a:defRPr>
      </a:lvl1pPr>
      <a:lvl2pPr marL="688475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409" kern="1200">
          <a:solidFill>
            <a:schemeClr val="tx1"/>
          </a:solidFill>
          <a:latin typeface="+mn-lt"/>
          <a:ea typeface="+mn-ea"/>
          <a:cs typeface="+mn-cs"/>
        </a:defRPr>
      </a:lvl2pPr>
      <a:lvl3pPr marL="1147458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008" kern="1200">
          <a:solidFill>
            <a:schemeClr val="tx1"/>
          </a:solidFill>
          <a:latin typeface="+mn-lt"/>
          <a:ea typeface="+mn-ea"/>
          <a:cs typeface="+mn-cs"/>
        </a:defRPr>
      </a:lvl3pPr>
      <a:lvl4pPr marL="1606441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2065424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524407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983390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442373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901356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image" Target="../media/image60.emf"/><Relationship Id="rId7" Type="http://schemas.openxmlformats.org/officeDocument/2006/relationships/image" Target="../media/image63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emf"/><Relationship Id="rId5" Type="http://schemas.openxmlformats.org/officeDocument/2006/relationships/image" Target="../media/image61.emf"/><Relationship Id="rId10" Type="http://schemas.openxmlformats.org/officeDocument/2006/relationships/image" Target="../media/image65.png"/><Relationship Id="rId4" Type="http://schemas.openxmlformats.org/officeDocument/2006/relationships/image" Target="../media/image54.emf"/><Relationship Id="rId9" Type="http://schemas.openxmlformats.org/officeDocument/2006/relationships/image" Target="../media/image6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emf"/><Relationship Id="rId3" Type="http://schemas.openxmlformats.org/officeDocument/2006/relationships/image" Target="../media/image72.emf"/><Relationship Id="rId7" Type="http://schemas.openxmlformats.org/officeDocument/2006/relationships/image" Target="../media/image76.emf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emf"/><Relationship Id="rId5" Type="http://schemas.openxmlformats.org/officeDocument/2006/relationships/image" Target="../media/image74.emf"/><Relationship Id="rId4" Type="http://schemas.openxmlformats.org/officeDocument/2006/relationships/image" Target="../media/image7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3.emf"/><Relationship Id="rId7" Type="http://schemas.openxmlformats.org/officeDocument/2006/relationships/image" Target="../media/image8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emf"/><Relationship Id="rId5" Type="http://schemas.openxmlformats.org/officeDocument/2006/relationships/image" Target="../media/image85.emf"/><Relationship Id="rId10" Type="http://schemas.openxmlformats.org/officeDocument/2006/relationships/image" Target="../media/image58.emf"/><Relationship Id="rId4" Type="http://schemas.openxmlformats.org/officeDocument/2006/relationships/image" Target="../media/image84.emf"/><Relationship Id="rId9" Type="http://schemas.openxmlformats.org/officeDocument/2006/relationships/image" Target="../media/image31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3.emf"/><Relationship Id="rId7" Type="http://schemas.openxmlformats.org/officeDocument/2006/relationships/image" Target="../media/image8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emf"/><Relationship Id="rId5" Type="http://schemas.openxmlformats.org/officeDocument/2006/relationships/image" Target="../media/image85.emf"/><Relationship Id="rId10" Type="http://schemas.openxmlformats.org/officeDocument/2006/relationships/image" Target="../media/image58.emf"/><Relationship Id="rId4" Type="http://schemas.openxmlformats.org/officeDocument/2006/relationships/image" Target="../media/image84.emf"/><Relationship Id="rId9" Type="http://schemas.openxmlformats.org/officeDocument/2006/relationships/image" Target="../media/image31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3.emf"/><Relationship Id="rId7" Type="http://schemas.openxmlformats.org/officeDocument/2006/relationships/image" Target="../media/image8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emf"/><Relationship Id="rId5" Type="http://schemas.openxmlformats.org/officeDocument/2006/relationships/image" Target="../media/image85.emf"/><Relationship Id="rId4" Type="http://schemas.openxmlformats.org/officeDocument/2006/relationships/image" Target="../media/image84.emf"/><Relationship Id="rId9" Type="http://schemas.openxmlformats.org/officeDocument/2006/relationships/image" Target="../media/image31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emf"/><Relationship Id="rId3" Type="http://schemas.openxmlformats.org/officeDocument/2006/relationships/image" Target="../media/image83.emf"/><Relationship Id="rId7" Type="http://schemas.openxmlformats.org/officeDocument/2006/relationships/image" Target="../media/image5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emf"/><Relationship Id="rId5" Type="http://schemas.openxmlformats.org/officeDocument/2006/relationships/image" Target="../media/image85.emf"/><Relationship Id="rId10" Type="http://schemas.openxmlformats.org/officeDocument/2006/relationships/image" Target="../media/image31.emf"/><Relationship Id="rId4" Type="http://schemas.openxmlformats.org/officeDocument/2006/relationships/image" Target="../media/image84.emf"/><Relationship Id="rId9" Type="http://schemas.openxmlformats.org/officeDocument/2006/relationships/image" Target="../media/image20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83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emf"/><Relationship Id="rId5" Type="http://schemas.openxmlformats.org/officeDocument/2006/relationships/image" Target="../media/image85.emf"/><Relationship Id="rId4" Type="http://schemas.openxmlformats.org/officeDocument/2006/relationships/image" Target="../media/image84.emf"/><Relationship Id="rId9" Type="http://schemas.openxmlformats.org/officeDocument/2006/relationships/image" Target="../media/image20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3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emf"/><Relationship Id="rId5" Type="http://schemas.openxmlformats.org/officeDocument/2006/relationships/image" Target="../media/image85.emf"/><Relationship Id="rId10" Type="http://schemas.openxmlformats.org/officeDocument/2006/relationships/image" Target="../media/image38.emf"/><Relationship Id="rId4" Type="http://schemas.openxmlformats.org/officeDocument/2006/relationships/image" Target="../media/image84.emf"/><Relationship Id="rId9" Type="http://schemas.openxmlformats.org/officeDocument/2006/relationships/image" Target="../media/image3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10" Type="http://schemas.openxmlformats.org/officeDocument/2006/relationships/image" Target="../media/image58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3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emf"/><Relationship Id="rId5" Type="http://schemas.openxmlformats.org/officeDocument/2006/relationships/image" Target="../media/image85.emf"/><Relationship Id="rId4" Type="http://schemas.openxmlformats.org/officeDocument/2006/relationships/image" Target="../media/image84.emf"/><Relationship Id="rId9" Type="http://schemas.openxmlformats.org/officeDocument/2006/relationships/image" Target="../media/image31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10" Type="http://schemas.openxmlformats.org/officeDocument/2006/relationships/image" Target="../media/image38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10" Type="http://schemas.openxmlformats.org/officeDocument/2006/relationships/image" Target="../media/image38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10" Type="http://schemas.openxmlformats.org/officeDocument/2006/relationships/image" Target="../media/image38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10" Type="http://schemas.openxmlformats.org/officeDocument/2006/relationships/image" Target="../media/image15.emf"/><Relationship Id="rId4" Type="http://schemas.openxmlformats.org/officeDocument/2006/relationships/image" Target="../media/image9.emf"/><Relationship Id="rId9" Type="http://schemas.openxmlformats.org/officeDocument/2006/relationships/image" Target="../media/image14.e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emf"/><Relationship Id="rId7" Type="http://schemas.openxmlformats.org/officeDocument/2006/relationships/image" Target="../media/image22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emf"/><Relationship Id="rId4" Type="http://schemas.openxmlformats.org/officeDocument/2006/relationships/image" Target="../media/image19.emf"/><Relationship Id="rId9" Type="http://schemas.openxmlformats.org/officeDocument/2006/relationships/image" Target="../media/image24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84.emf"/><Relationship Id="rId7" Type="http://schemas.openxmlformats.org/officeDocument/2006/relationships/image" Target="../media/image86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5.emf"/><Relationship Id="rId9" Type="http://schemas.openxmlformats.org/officeDocument/2006/relationships/image" Target="../media/image31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e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26.emf"/><Relationship Id="rId7" Type="http://schemas.openxmlformats.org/officeDocument/2006/relationships/image" Target="../media/image30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10" Type="http://schemas.openxmlformats.org/officeDocument/2006/relationships/image" Target="../media/image33.png"/><Relationship Id="rId4" Type="http://schemas.openxmlformats.org/officeDocument/2006/relationships/image" Target="../media/image27.emf"/><Relationship Id="rId9" Type="http://schemas.openxmlformats.org/officeDocument/2006/relationships/image" Target="../media/image32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emf"/><Relationship Id="rId7" Type="http://schemas.openxmlformats.org/officeDocument/2006/relationships/image" Target="../media/image39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emf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13" Type="http://schemas.openxmlformats.org/officeDocument/2006/relationships/image" Target="../media/image38.emf"/><Relationship Id="rId3" Type="http://schemas.openxmlformats.org/officeDocument/2006/relationships/image" Target="../media/image42.emf"/><Relationship Id="rId7" Type="http://schemas.openxmlformats.org/officeDocument/2006/relationships/image" Target="../media/image46.emf"/><Relationship Id="rId12" Type="http://schemas.openxmlformats.org/officeDocument/2006/relationships/image" Target="../media/image51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emf"/><Relationship Id="rId11" Type="http://schemas.openxmlformats.org/officeDocument/2006/relationships/image" Target="../media/image50.emf"/><Relationship Id="rId5" Type="http://schemas.openxmlformats.org/officeDocument/2006/relationships/image" Target="../media/image44.emf"/><Relationship Id="rId15" Type="http://schemas.openxmlformats.org/officeDocument/2006/relationships/image" Target="../media/image53.emf"/><Relationship Id="rId10" Type="http://schemas.openxmlformats.org/officeDocument/2006/relationships/image" Target="../media/image49.emf"/><Relationship Id="rId4" Type="http://schemas.openxmlformats.org/officeDocument/2006/relationships/image" Target="../media/image43.emf"/><Relationship Id="rId9" Type="http://schemas.openxmlformats.org/officeDocument/2006/relationships/image" Target="../media/image48.emf"/><Relationship Id="rId14" Type="http://schemas.openxmlformats.org/officeDocument/2006/relationships/image" Target="../media/image5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7" Type="http://schemas.openxmlformats.org/officeDocument/2006/relationships/image" Target="../media/image5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emf"/><Relationship Id="rId5" Type="http://schemas.openxmlformats.org/officeDocument/2006/relationships/image" Target="../media/image56.emf"/><Relationship Id="rId4" Type="http://schemas.openxmlformats.org/officeDocument/2006/relationships/image" Target="../media/image5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3E5FE43-CD68-C342-9095-2FE190F9DEAB}"/>
              </a:ext>
            </a:extLst>
          </p:cNvPr>
          <p:cNvSpPr/>
          <p:nvPr/>
        </p:nvSpPr>
        <p:spPr>
          <a:xfrm>
            <a:off x="2697" y="2565809"/>
            <a:ext cx="12236928" cy="4819771"/>
          </a:xfrm>
          <a:prstGeom prst="rect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199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5D04965-F4A5-F14E-8831-9BBA7A96443C}"/>
              </a:ext>
            </a:extLst>
          </p:cNvPr>
          <p:cNvSpPr/>
          <p:nvPr/>
        </p:nvSpPr>
        <p:spPr>
          <a:xfrm>
            <a:off x="718517" y="3009002"/>
            <a:ext cx="107326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4800" b="1" dirty="0">
                <a:solidFill>
                  <a:schemeClr val="bg1"/>
                </a:solidFill>
                <a:latin typeface="Muller Narrow ExtraBold" pitchFamily="50" charset="-52"/>
              </a:rPr>
              <a:t>Мониторинг </a:t>
            </a:r>
          </a:p>
          <a:p>
            <a:pPr algn="ctr">
              <a:spcBef>
                <a:spcPts val="0"/>
              </a:spcBef>
            </a:pPr>
            <a:r>
              <a:rPr lang="ru-RU" sz="4800" b="1" dirty="0">
                <a:solidFill>
                  <a:schemeClr val="bg1"/>
                </a:solidFill>
                <a:latin typeface="Muller Narrow ExtraBold" pitchFamily="50" charset="-52"/>
              </a:rPr>
              <a:t>состояния и развития конкуренции </a:t>
            </a:r>
          </a:p>
          <a:p>
            <a:pPr algn="ctr">
              <a:spcBef>
                <a:spcPts val="0"/>
              </a:spcBef>
            </a:pPr>
            <a:r>
              <a:rPr lang="ru-RU" sz="4800" b="1" dirty="0">
                <a:solidFill>
                  <a:schemeClr val="bg1"/>
                </a:solidFill>
                <a:latin typeface="Muller Narrow ExtraBold" pitchFamily="50" charset="-52"/>
              </a:rPr>
              <a:t>на рынках товаров, работ, услуг Мурманской области за 2021 год</a:t>
            </a:r>
          </a:p>
          <a:p>
            <a:endParaRPr lang="ru-RU" sz="4800" b="1" dirty="0">
              <a:solidFill>
                <a:schemeClr val="bg1"/>
              </a:solidFill>
              <a:latin typeface="Muller Narrow ExtraBold" pitchFamily="50" charset="-52"/>
              <a:cs typeface="Miriam" panose="020B0502050101010101" pitchFamily="34" charset="-79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699995B-5023-024E-9307-89A9FE434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17" y="683077"/>
            <a:ext cx="3429532" cy="1008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142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ДОСТУПНОСТЬ ДЛЯ НАСЕЛЕНИЯ ФИНАНСОВЫХ УСЛУГ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559845" y="266253"/>
            <a:ext cx="550607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133576" y="266253"/>
            <a:ext cx="60673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xmlns="" id="{337D72FD-9F5F-402D-8D7E-D1982C5A8521}"/>
              </a:ext>
            </a:extLst>
          </p:cNvPr>
          <p:cNvCxnSpPr>
            <a:cxnSpLocks/>
          </p:cNvCxnSpPr>
          <p:nvPr/>
        </p:nvCxnSpPr>
        <p:spPr>
          <a:xfrm>
            <a:off x="137410" y="3161509"/>
            <a:ext cx="6013473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C09D11B5-D273-4CDA-A9A6-29E863015585}"/>
              </a:ext>
            </a:extLst>
          </p:cNvPr>
          <p:cNvSpPr txBox="1"/>
          <p:nvPr/>
        </p:nvSpPr>
        <p:spPr>
          <a:xfrm>
            <a:off x="251130" y="542578"/>
            <a:ext cx="117540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БАНКОВСКИЙ ВКЛАД </a:t>
            </a:r>
            <a:r>
              <a:rPr lang="ru-RU" sz="1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– </a:t>
            </a:r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ЕДИНСТВЕННЫЙ ПОПУЛЯРНЫЙ ФИНАНСОВЫЙ ПРОДУКТ  </a:t>
            </a:r>
            <a:r>
              <a:rPr lang="en-US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</a:t>
            </a:r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имеют 34,9%)</a:t>
            </a:r>
            <a:endParaRPr lang="ru-RU" sz="18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06CD86A7-77C0-4FC1-A85E-B24BED1B8852}"/>
              </a:ext>
            </a:extLst>
          </p:cNvPr>
          <p:cNvSpPr txBox="1"/>
          <p:nvPr/>
        </p:nvSpPr>
        <p:spPr>
          <a:xfrm>
            <a:off x="1" y="6710426"/>
            <a:ext cx="1223962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НЕДОСТАТОК СВОБОДНЫХ ДЕНЕЖНЫХ СРЕДСТВ - ведущая причина неиспользования финансовых продуктов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9C0CBE50-42EC-490F-B501-4A22A4E8EC8B}"/>
              </a:ext>
            </a:extLst>
          </p:cNvPr>
          <p:cNvSpPr txBox="1"/>
          <p:nvPr/>
        </p:nvSpPr>
        <p:spPr>
          <a:xfrm>
            <a:off x="292511" y="1088581"/>
            <a:ext cx="62811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Muller Narrow Light" panose="00000400000000000000" pitchFamily="50" charset="-52"/>
              </a:rPr>
              <a:t>Среди кредитных финансовых продуктов наиболее </a:t>
            </a:r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ВОСТРЕБОВАН КРЕДИТНЫЙ ЛИМИТ</a:t>
            </a:r>
            <a:r>
              <a:rPr lang="ru-RU" dirty="0">
                <a:latin typeface="Muller Narrow Light" panose="00000400000000000000" pitchFamily="50" charset="-52"/>
              </a:rPr>
              <a:t> по </a:t>
            </a:r>
            <a:r>
              <a:rPr lang="ru-RU" dirty="0">
                <a:solidFill>
                  <a:schemeClr val="tx1"/>
                </a:solidFill>
                <a:latin typeface="Muller Narrow Light" panose="00000400000000000000" pitchFamily="50" charset="-52"/>
              </a:rPr>
              <a:t>кредитной карте </a:t>
            </a:r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(27,7%)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FFF69B85-4023-4F42-B3A6-B9DD817E3326}"/>
              </a:ext>
            </a:extLst>
          </p:cNvPr>
          <p:cNvSpPr txBox="1"/>
          <p:nvPr/>
        </p:nvSpPr>
        <p:spPr>
          <a:xfrm>
            <a:off x="71610" y="1903948"/>
            <a:ext cx="1662533" cy="657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Muller Narrow Light" panose="00000400000000000000" pitchFamily="50" charset="-52"/>
              </a:rPr>
              <a:t>Причины непопулярности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04AE8261-4EAB-48EA-A660-C2DDF49B454C}"/>
              </a:ext>
            </a:extLst>
          </p:cNvPr>
          <p:cNvSpPr txBox="1"/>
          <p:nvPr/>
        </p:nvSpPr>
        <p:spPr>
          <a:xfrm>
            <a:off x="2275754" y="1834298"/>
            <a:ext cx="267191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нежелание жить в долг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1ECA0D09-4D52-4792-8381-AB8A9B18A669}"/>
              </a:ext>
            </a:extLst>
          </p:cNvPr>
          <p:cNvSpPr txBox="1"/>
          <p:nvPr/>
        </p:nvSpPr>
        <p:spPr>
          <a:xfrm>
            <a:off x="2242667" y="2119900"/>
            <a:ext cx="33520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отсутствие необходимости в заемных средствах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81BB930C-2B7D-4A00-A6EA-4E5E63082760}"/>
              </a:ext>
            </a:extLst>
          </p:cNvPr>
          <p:cNvSpPr txBox="1"/>
          <p:nvPr/>
        </p:nvSpPr>
        <p:spPr>
          <a:xfrm>
            <a:off x="2281160" y="2688022"/>
            <a:ext cx="36788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недоверие финансовым организация</a:t>
            </a:r>
            <a:r>
              <a:rPr lang="ru-RU" sz="1600" dirty="0">
                <a:solidFill>
                  <a:schemeClr val="tx1"/>
                </a:solidFill>
              </a:rPr>
              <a:t>м</a:t>
            </a:r>
            <a:endParaRPr lang="ru-RU" sz="16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5E8658E7-2C57-4793-A995-7DA1551E37CA}"/>
              </a:ext>
            </a:extLst>
          </p:cNvPr>
          <p:cNvSpPr txBox="1"/>
          <p:nvPr/>
        </p:nvSpPr>
        <p:spPr>
          <a:xfrm>
            <a:off x="250579" y="3348037"/>
            <a:ext cx="47413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ВОСТРЕБОВАННЫЙ ФОРМАТ ПЛАТЕЖНЫХ КАРТ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D6DFCC21-9942-4408-87F1-77E20EF4E497}"/>
              </a:ext>
            </a:extLst>
          </p:cNvPr>
          <p:cNvSpPr txBox="1"/>
          <p:nvPr/>
        </p:nvSpPr>
        <p:spPr>
          <a:xfrm>
            <a:off x="659035" y="3756164"/>
            <a:ext cx="29087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зарплатная карта </a:t>
            </a:r>
            <a:r>
              <a:rPr lang="ru-RU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(88,6%)</a:t>
            </a:r>
            <a:endParaRPr lang="ru-RU" sz="16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DEE5D721-5C66-43B9-B871-D72CBCD60DAB}"/>
              </a:ext>
            </a:extLst>
          </p:cNvPr>
          <p:cNvSpPr txBox="1"/>
          <p:nvPr/>
        </p:nvSpPr>
        <p:spPr>
          <a:xfrm>
            <a:off x="646540" y="4102262"/>
            <a:ext cx="488645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другая дебетовая карта, кредитная карта, дебетовая карта для получения пенсий и иных социальных выплат </a:t>
            </a:r>
            <a:r>
              <a:rPr lang="ru-RU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(37%)</a:t>
            </a:r>
            <a:endParaRPr lang="ru-RU" sz="16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C740FB0C-5BD0-40F8-878E-AB5F90DA5159}"/>
              </a:ext>
            </a:extLst>
          </p:cNvPr>
          <p:cNvSpPr txBox="1"/>
          <p:nvPr/>
        </p:nvSpPr>
        <p:spPr>
          <a:xfrm>
            <a:off x="-31441" y="4944243"/>
            <a:ext cx="19432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Причины неиспользования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96E799A0-9008-4EF4-965D-3174BCF17A9B}"/>
              </a:ext>
            </a:extLst>
          </p:cNvPr>
          <p:cNvSpPr txBox="1"/>
          <p:nvPr/>
        </p:nvSpPr>
        <p:spPr>
          <a:xfrm>
            <a:off x="2264686" y="4737875"/>
            <a:ext cx="33799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наличие платежной карты у других членов семьи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35E37447-F61E-4393-8540-ABCCB5A82C7C}"/>
              </a:ext>
            </a:extLst>
          </p:cNvPr>
          <p:cNvSpPr txBox="1"/>
          <p:nvPr/>
        </p:nvSpPr>
        <p:spPr>
          <a:xfrm>
            <a:off x="2264686" y="5406099"/>
            <a:ext cx="334278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недостаточность денежных средств</a:t>
            </a:r>
          </a:p>
        </p:txBody>
      </p:sp>
      <p:sp>
        <p:nvSpPr>
          <p:cNvPr id="68" name="Равнобедренный треугольник 67">
            <a:extLst>
              <a:ext uri="{FF2B5EF4-FFF2-40B4-BE49-F238E27FC236}">
                <a16:creationId xmlns:a16="http://schemas.microsoft.com/office/drawing/2014/main" xmlns="" id="{4913FCAD-A84F-4C5E-9788-ABE56FFFAA14}"/>
              </a:ext>
            </a:extLst>
          </p:cNvPr>
          <p:cNvSpPr/>
          <p:nvPr/>
        </p:nvSpPr>
        <p:spPr>
          <a:xfrm rot="5400000">
            <a:off x="1249226" y="2316685"/>
            <a:ext cx="1188215" cy="145040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69" name="Рисунок 68">
            <a:extLst>
              <a:ext uri="{FF2B5EF4-FFF2-40B4-BE49-F238E27FC236}">
                <a16:creationId xmlns:a16="http://schemas.microsoft.com/office/drawing/2014/main" xmlns="" id="{17ADC306-29EA-44E8-A3AF-19A4F8D04C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354" y="1891916"/>
            <a:ext cx="243257" cy="243257"/>
          </a:xfrm>
          <a:prstGeom prst="rect">
            <a:avLst/>
          </a:prstGeom>
        </p:spPr>
      </p:pic>
      <p:pic>
        <p:nvPicPr>
          <p:cNvPr id="72" name="Рисунок 71">
            <a:extLst>
              <a:ext uri="{FF2B5EF4-FFF2-40B4-BE49-F238E27FC236}">
                <a16:creationId xmlns:a16="http://schemas.microsoft.com/office/drawing/2014/main" xmlns="" id="{5F09752B-D777-44DB-B351-6D07BBBB8A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899" y="2661901"/>
            <a:ext cx="284165" cy="304462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:a16="http://schemas.microsoft.com/office/drawing/2014/main" xmlns="" id="{D2F86A60-31F0-4112-BE7B-8718E9DABD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680410">
            <a:off x="259494" y="3812399"/>
            <a:ext cx="287305" cy="287305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xmlns="" id="{F6696174-B107-462F-97FB-70B3D3BE56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680410">
            <a:off x="262446" y="4200444"/>
            <a:ext cx="287305" cy="287305"/>
          </a:xfrm>
          <a:prstGeom prst="rect">
            <a:avLst/>
          </a:prstGeom>
        </p:spPr>
      </p:pic>
      <p:sp>
        <p:nvSpPr>
          <p:cNvPr id="75" name="Равнобедренный треугольник 74">
            <a:extLst>
              <a:ext uri="{FF2B5EF4-FFF2-40B4-BE49-F238E27FC236}">
                <a16:creationId xmlns:a16="http://schemas.microsoft.com/office/drawing/2014/main" xmlns="" id="{E8897BE5-0D85-47EE-92E5-5BE9BCE5EAB4}"/>
              </a:ext>
            </a:extLst>
          </p:cNvPr>
          <p:cNvSpPr/>
          <p:nvPr/>
        </p:nvSpPr>
        <p:spPr>
          <a:xfrm rot="5400000">
            <a:off x="1344326" y="5177145"/>
            <a:ext cx="993998" cy="141024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77" name="Рисунок 76">
            <a:extLst>
              <a:ext uri="{FF2B5EF4-FFF2-40B4-BE49-F238E27FC236}">
                <a16:creationId xmlns:a16="http://schemas.microsoft.com/office/drawing/2014/main" xmlns="" id="{FB2860E5-5F49-4AEE-8E95-5A59365841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6899" y="4865513"/>
            <a:ext cx="256793" cy="256793"/>
          </a:xfrm>
          <a:prstGeom prst="rect">
            <a:avLst/>
          </a:prstGeom>
        </p:spPr>
      </p:pic>
      <p:pic>
        <p:nvPicPr>
          <p:cNvPr id="78" name="Рисунок 77">
            <a:extLst>
              <a:ext uri="{FF2B5EF4-FFF2-40B4-BE49-F238E27FC236}">
                <a16:creationId xmlns:a16="http://schemas.microsoft.com/office/drawing/2014/main" xmlns="" id="{1648FDB5-6046-4578-9386-20FEA4B7F6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5037" y="5478943"/>
            <a:ext cx="252142" cy="252142"/>
          </a:xfrm>
          <a:prstGeom prst="rect">
            <a:avLst/>
          </a:prstGeom>
        </p:spPr>
      </p:pic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85B404FF-050A-4F4E-ABA9-9BE0D75CB158}"/>
              </a:ext>
            </a:extLst>
          </p:cNvPr>
          <p:cNvSpPr txBox="1"/>
          <p:nvPr/>
        </p:nvSpPr>
        <p:spPr>
          <a:xfrm>
            <a:off x="6486630" y="1055257"/>
            <a:ext cx="546503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7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Жители региона чаще используют одновременно несколько дистанционных способов доступа </a:t>
            </a:r>
            <a:r>
              <a:rPr lang="ru-RU" sz="17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 БАНКОВСКОМУ СЧЕТУ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8195777E-948B-4245-AF49-DE5E48CD9E65}"/>
              </a:ext>
            </a:extLst>
          </p:cNvPr>
          <p:cNvSpPr txBox="1"/>
          <p:nvPr/>
        </p:nvSpPr>
        <p:spPr>
          <a:xfrm>
            <a:off x="6431099" y="1665020"/>
            <a:ext cx="31394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денежные переводы/ платежи осуществляются через мобильный банк 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(85,3%)</a:t>
            </a:r>
            <a:endParaRPr lang="ru-RU" sz="1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67E9F0B6-5F40-4F4F-A4B4-E424CED27C99}"/>
              </a:ext>
            </a:extLst>
          </p:cNvPr>
          <p:cNvSpPr txBox="1"/>
          <p:nvPr/>
        </p:nvSpPr>
        <p:spPr>
          <a:xfrm>
            <a:off x="6424810" y="2347731"/>
            <a:ext cx="285730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интернет-банк с использованием планшета или смартфона 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(57,5%)</a:t>
            </a:r>
            <a:endParaRPr lang="ru-RU" sz="1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A70D0927-C663-4160-A6CA-1FD919442DC3}"/>
              </a:ext>
            </a:extLst>
          </p:cNvPr>
          <p:cNvSpPr txBox="1"/>
          <p:nvPr/>
        </p:nvSpPr>
        <p:spPr>
          <a:xfrm>
            <a:off x="9338168" y="1619756"/>
            <a:ext cx="25613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с помощью сообщений 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(42,9%)</a:t>
            </a:r>
            <a:endParaRPr lang="ru-RU" sz="1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71457C2A-AB0C-4B35-A263-41020AE34314}"/>
              </a:ext>
            </a:extLst>
          </p:cNvPr>
          <p:cNvSpPr txBox="1"/>
          <p:nvPr/>
        </p:nvSpPr>
        <p:spPr>
          <a:xfrm>
            <a:off x="9338168" y="2025752"/>
            <a:ext cx="299697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через интернет-банк с помощью стационарного компьютера/ ноутбука 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(52,6%)</a:t>
            </a:r>
            <a:endParaRPr lang="ru-RU" sz="1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cxnSp>
        <p:nvCxnSpPr>
          <p:cNvPr id="84" name="Прямая соединительная линия 83">
            <a:extLst>
              <a:ext uri="{FF2B5EF4-FFF2-40B4-BE49-F238E27FC236}">
                <a16:creationId xmlns:a16="http://schemas.microsoft.com/office/drawing/2014/main" xmlns="" id="{20AFD3E1-8C84-44A8-A4B2-BBC6A68421A8}"/>
              </a:ext>
            </a:extLst>
          </p:cNvPr>
          <p:cNvCxnSpPr/>
          <p:nvPr/>
        </p:nvCxnSpPr>
        <p:spPr>
          <a:xfrm>
            <a:off x="775021" y="6710426"/>
            <a:ext cx="1104071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974EAB7B-B810-42F4-94F8-EF310718DB93}"/>
              </a:ext>
            </a:extLst>
          </p:cNvPr>
          <p:cNvSpPr txBox="1"/>
          <p:nvPr/>
        </p:nvSpPr>
        <p:spPr>
          <a:xfrm>
            <a:off x="6434114" y="2954446"/>
            <a:ext cx="223734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Основные причины неиспользования дистанционного доступа к банковскому счету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xmlns="" id="{32CDDDD8-B12E-4531-B97A-909DE0DC4F23}"/>
              </a:ext>
            </a:extLst>
          </p:cNvPr>
          <p:cNvSpPr txBox="1"/>
          <p:nvPr/>
        </p:nvSpPr>
        <p:spPr>
          <a:xfrm>
            <a:off x="9022708" y="2978875"/>
            <a:ext cx="31216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отсутствие навыков использования технологий дистанционного доступа 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xmlns="" id="{8DEBB290-DCEA-4E25-B8FE-3409E3122633}"/>
              </a:ext>
            </a:extLst>
          </p:cNvPr>
          <p:cNvSpPr txBox="1"/>
          <p:nvPr/>
        </p:nvSpPr>
        <p:spPr>
          <a:xfrm>
            <a:off x="9017677" y="3467732"/>
            <a:ext cx="32013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неуверенность в безопасности интернет-сервисов</a:t>
            </a:r>
          </a:p>
        </p:txBody>
      </p:sp>
      <p:sp>
        <p:nvSpPr>
          <p:cNvPr id="93" name="Равнобедренный треугольник 92">
            <a:extLst>
              <a:ext uri="{FF2B5EF4-FFF2-40B4-BE49-F238E27FC236}">
                <a16:creationId xmlns:a16="http://schemas.microsoft.com/office/drawing/2014/main" xmlns="" id="{BC1B32CD-1525-4B92-AE43-974C910DCD15}"/>
              </a:ext>
            </a:extLst>
          </p:cNvPr>
          <p:cNvSpPr/>
          <p:nvPr/>
        </p:nvSpPr>
        <p:spPr>
          <a:xfrm rot="5400000">
            <a:off x="8202210" y="3434027"/>
            <a:ext cx="896166" cy="117454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94" name="Рисунок 93">
            <a:extLst>
              <a:ext uri="{FF2B5EF4-FFF2-40B4-BE49-F238E27FC236}">
                <a16:creationId xmlns:a16="http://schemas.microsoft.com/office/drawing/2014/main" xmlns="" id="{E15B7CE8-18FD-4319-92E4-3F2A765EAE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50404" y="3607698"/>
            <a:ext cx="282525" cy="282525"/>
          </a:xfrm>
          <a:prstGeom prst="rect">
            <a:avLst/>
          </a:prstGeom>
        </p:spPr>
      </p:pic>
      <p:pic>
        <p:nvPicPr>
          <p:cNvPr id="95" name="Рисунок 94">
            <a:extLst>
              <a:ext uri="{FF2B5EF4-FFF2-40B4-BE49-F238E27FC236}">
                <a16:creationId xmlns:a16="http://schemas.microsoft.com/office/drawing/2014/main" xmlns="" id="{1BC93A97-6550-410F-9579-0FE9FF9EEB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32197" y="3129018"/>
            <a:ext cx="281799" cy="271735"/>
          </a:xfrm>
          <a:prstGeom prst="rect">
            <a:avLst/>
          </a:prstGeom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xmlns="" id="{A413B6AE-4911-48D1-980A-E3861E037C4E}"/>
              </a:ext>
            </a:extLst>
          </p:cNvPr>
          <p:cNvSpPr txBox="1"/>
          <p:nvPr/>
        </p:nvSpPr>
        <p:spPr>
          <a:xfrm>
            <a:off x="6689145" y="4242935"/>
            <a:ext cx="50033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СТРАХОВЫЕ ПРОДУКТЫ </a:t>
            </a:r>
            <a:r>
              <a:rPr lang="ru-RU" dirty="0">
                <a:solidFill>
                  <a:schemeClr val="tx1"/>
                </a:solidFill>
                <a:latin typeface="Muller Narrow Light" panose="00000400000000000000" pitchFamily="50" charset="-52"/>
              </a:rPr>
              <a:t>(услуги) </a:t>
            </a:r>
            <a:r>
              <a:rPr lang="ru-RU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СЛАБО </a:t>
            </a:r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ВОСТРЕБОВАНЫ </a:t>
            </a:r>
            <a:r>
              <a:rPr lang="ru-RU" dirty="0">
                <a:solidFill>
                  <a:schemeClr val="tx1"/>
                </a:solidFill>
                <a:latin typeface="Muller Narrow Light" panose="00000400000000000000" pitchFamily="50" charset="-52"/>
              </a:rPr>
              <a:t>у жителей Мурманской области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54112C20-46FA-4B59-A486-56548C8800BD}"/>
              </a:ext>
            </a:extLst>
          </p:cNvPr>
          <p:cNvSpPr txBox="1"/>
          <p:nvPr/>
        </p:nvSpPr>
        <p:spPr>
          <a:xfrm>
            <a:off x="6424810" y="4842088"/>
            <a:ext cx="55194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Muller Narrow Light" panose="00000400000000000000" pitchFamily="50" charset="-52"/>
              </a:rPr>
              <a:t>30,6% </a:t>
            </a:r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пользуются услугой «другое добровольное страхование, кроме страхования жизни жизни» 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cxnSp>
        <p:nvCxnSpPr>
          <p:cNvPr id="102" name="Прямая соединительная линия 101">
            <a:extLst>
              <a:ext uri="{FF2B5EF4-FFF2-40B4-BE49-F238E27FC236}">
                <a16:creationId xmlns:a16="http://schemas.microsoft.com/office/drawing/2014/main" xmlns="" id="{14DEF4B2-925E-41E8-B8A8-F5231B607664}"/>
              </a:ext>
            </a:extLst>
          </p:cNvPr>
          <p:cNvCxnSpPr>
            <a:cxnSpLocks/>
          </p:cNvCxnSpPr>
          <p:nvPr/>
        </p:nvCxnSpPr>
        <p:spPr>
          <a:xfrm>
            <a:off x="6470922" y="4176192"/>
            <a:ext cx="548209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xmlns="" id="{AE6331F9-4518-40D8-8E8F-F7ED91EE08F5}"/>
              </a:ext>
            </a:extLst>
          </p:cNvPr>
          <p:cNvSpPr txBox="1"/>
          <p:nvPr/>
        </p:nvSpPr>
        <p:spPr>
          <a:xfrm>
            <a:off x="6633717" y="5630394"/>
            <a:ext cx="1788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Причины неиспользования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108" name="Равнобедренный треугольник 107">
            <a:extLst>
              <a:ext uri="{FF2B5EF4-FFF2-40B4-BE49-F238E27FC236}">
                <a16:creationId xmlns:a16="http://schemas.microsoft.com/office/drawing/2014/main" xmlns="" id="{F1997935-5437-46F2-A18D-8B8C4E4DE1B0}"/>
              </a:ext>
            </a:extLst>
          </p:cNvPr>
          <p:cNvSpPr/>
          <p:nvPr/>
        </p:nvSpPr>
        <p:spPr>
          <a:xfrm rot="5400000">
            <a:off x="8081442" y="5957673"/>
            <a:ext cx="950060" cy="145041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xmlns="" id="{10D8D254-AB2F-4486-9DE5-6379AFD358A7}"/>
              </a:ext>
            </a:extLst>
          </p:cNvPr>
          <p:cNvSpPr txBox="1"/>
          <p:nvPr/>
        </p:nvSpPr>
        <p:spPr>
          <a:xfrm>
            <a:off x="9013996" y="5418731"/>
            <a:ext cx="333521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«не вижу смысла в страховании» 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(55,9%)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xmlns="" id="{7E0AA663-78B8-4A5D-BC1E-FA472F8E8532}"/>
              </a:ext>
            </a:extLst>
          </p:cNvPr>
          <p:cNvSpPr txBox="1"/>
          <p:nvPr/>
        </p:nvSpPr>
        <p:spPr>
          <a:xfrm>
            <a:off x="9107565" y="6018791"/>
            <a:ext cx="31480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отсутствие доверия к страховым организациям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pic>
        <p:nvPicPr>
          <p:cNvPr id="113" name="Рисунок 112">
            <a:extLst>
              <a:ext uri="{FF2B5EF4-FFF2-40B4-BE49-F238E27FC236}">
                <a16:creationId xmlns:a16="http://schemas.microsoft.com/office/drawing/2014/main" xmlns="" id="{5336477A-E399-4A43-AD1C-8E613D562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3512" y="6237287"/>
            <a:ext cx="284165" cy="304462"/>
          </a:xfrm>
          <a:prstGeom prst="rect">
            <a:avLst/>
          </a:prstGeom>
        </p:spPr>
      </p:pic>
      <p:pic>
        <p:nvPicPr>
          <p:cNvPr id="114" name="Рисунок 113">
            <a:extLst>
              <a:ext uri="{FF2B5EF4-FFF2-40B4-BE49-F238E27FC236}">
                <a16:creationId xmlns:a16="http://schemas.microsoft.com/office/drawing/2014/main" xmlns="" id="{AFCDAEC6-EC94-49E1-92AA-BA6191A79B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38025" y="5481160"/>
            <a:ext cx="279652" cy="279652"/>
          </a:xfrm>
          <a:prstGeom prst="rect">
            <a:avLst/>
          </a:prstGeom>
        </p:spPr>
      </p:pic>
      <p:sp>
        <p:nvSpPr>
          <p:cNvPr id="120" name="TextBox 119">
            <a:extLst>
              <a:ext uri="{FF2B5EF4-FFF2-40B4-BE49-F238E27FC236}">
                <a16:creationId xmlns:a16="http://schemas.microsoft.com/office/drawing/2014/main" xmlns="" id="{F2F7E717-F57F-47EA-9E1B-CB76A3567C8F}"/>
              </a:ext>
            </a:extLst>
          </p:cNvPr>
          <p:cNvSpPr txBox="1"/>
          <p:nvPr/>
        </p:nvSpPr>
        <p:spPr>
          <a:xfrm>
            <a:off x="59946" y="5902833"/>
            <a:ext cx="64836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Доступность каналов и быстрота предоставления финансовых продуктов/ услуг характерна для касс и банкоматов/терминалов в отделениях банков 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(3,9 из 5)</a:t>
            </a:r>
          </a:p>
        </p:txBody>
      </p:sp>
      <p:cxnSp>
        <p:nvCxnSpPr>
          <p:cNvPr id="121" name="Прямая соединительная линия 120">
            <a:extLst>
              <a:ext uri="{FF2B5EF4-FFF2-40B4-BE49-F238E27FC236}">
                <a16:creationId xmlns:a16="http://schemas.microsoft.com/office/drawing/2014/main" xmlns="" id="{5F8ABDB1-DAB8-4973-82C3-5C3B8C1EDB54}"/>
              </a:ext>
            </a:extLst>
          </p:cNvPr>
          <p:cNvCxnSpPr>
            <a:cxnSpLocks/>
          </p:cNvCxnSpPr>
          <p:nvPr/>
        </p:nvCxnSpPr>
        <p:spPr>
          <a:xfrm>
            <a:off x="5532993" y="5936288"/>
            <a:ext cx="981582" cy="0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>
            <a:extLst>
              <a:ext uri="{FF2B5EF4-FFF2-40B4-BE49-F238E27FC236}">
                <a16:creationId xmlns:a16="http://schemas.microsoft.com/office/drawing/2014/main" xmlns="" id="{634D9F3A-C2C7-44B8-9D5C-E5524788D68F}"/>
              </a:ext>
            </a:extLst>
          </p:cNvPr>
          <p:cNvCxnSpPr>
            <a:cxnSpLocks/>
          </p:cNvCxnSpPr>
          <p:nvPr/>
        </p:nvCxnSpPr>
        <p:spPr>
          <a:xfrm>
            <a:off x="6486630" y="5936288"/>
            <a:ext cx="523" cy="637367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AF1E8CF-B96C-497B-A081-9D70E74D082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98000" y="2260805"/>
            <a:ext cx="287244" cy="2531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21612B9-A648-4790-9604-77B4F9D5CDA3}"/>
              </a:ext>
            </a:extLst>
          </p:cNvPr>
          <p:cNvSpPr txBox="1"/>
          <p:nvPr/>
        </p:nvSpPr>
        <p:spPr>
          <a:xfrm>
            <a:off x="9071006" y="5739635"/>
            <a:ext cx="30946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высокая стоимость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395924E-D247-464A-BFD5-0FBC0CBD9E6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92244" y="5813575"/>
            <a:ext cx="333818" cy="29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232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ЦЕНЫ НА ТОВАРЫ ПЕРЕЧНЯ СОЦИАЛЬНО-ЗНАЧИМЫХ ПРОДОВОЛЬСТВЕННЫХ ТОВАРОВ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559845" y="266253"/>
            <a:ext cx="550607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133576" y="266253"/>
            <a:ext cx="60673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E4C3BB67-2EA9-4D2E-B8B3-B5810549587E}"/>
              </a:ext>
            </a:extLst>
          </p:cNvPr>
          <p:cNvSpPr/>
          <p:nvPr/>
        </p:nvSpPr>
        <p:spPr>
          <a:xfrm>
            <a:off x="6620819" y="6161840"/>
            <a:ext cx="56188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 прогнозу Банка России, годовая инфляция по итогам 2021 г. ожидается в интервале 7,4–7,9% </a:t>
            </a:r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xmlns="" id="{15D7845E-9779-4001-A454-1F2802225FA1}"/>
              </a:ext>
            </a:extLst>
          </p:cNvPr>
          <p:cNvCxnSpPr>
            <a:cxnSpLocks/>
          </p:cNvCxnSpPr>
          <p:nvPr/>
        </p:nvCxnSpPr>
        <p:spPr>
          <a:xfrm flipV="1">
            <a:off x="406099" y="5872867"/>
            <a:ext cx="11234072" cy="24864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A8B10DE7-0D63-4C2C-86B4-BF20DACFC2C0}"/>
              </a:ext>
            </a:extLst>
          </p:cNvPr>
          <p:cNvSpPr/>
          <p:nvPr/>
        </p:nvSpPr>
        <p:spPr>
          <a:xfrm>
            <a:off x="194129" y="1019694"/>
            <a:ext cx="114460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Фактический уровень инфляции в сентябре 2021 года в Мурманской области составил 6,1%, что ниже, чем в Северо-Западном федеральном округе и в Российской Федерации на 1,2% и на 1,3% соответственно</a:t>
            </a:r>
            <a:endParaRPr 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37" name="Равнобедренный треугольник 36">
            <a:extLst>
              <a:ext uri="{FF2B5EF4-FFF2-40B4-BE49-F238E27FC236}">
                <a16:creationId xmlns:a16="http://schemas.microsoft.com/office/drawing/2014/main" xmlns="" id="{6590B5F9-FC9A-4839-9FA2-191D3937E5E1}"/>
              </a:ext>
            </a:extLst>
          </p:cNvPr>
          <p:cNvSpPr/>
          <p:nvPr/>
        </p:nvSpPr>
        <p:spPr>
          <a:xfrm rot="10800000">
            <a:off x="3956600" y="2290850"/>
            <a:ext cx="3873909" cy="339866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rgbClr val="0082C8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5057E90B-4AD0-43C7-A471-2709815DDDA8}"/>
              </a:ext>
            </a:extLst>
          </p:cNvPr>
          <p:cNvSpPr/>
          <p:nvPr/>
        </p:nvSpPr>
        <p:spPr>
          <a:xfrm>
            <a:off x="5000236" y="5066775"/>
            <a:ext cx="68954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Рост затрат сельхозпроизводителей овощей закрытого грунта                                                                                   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D436BB6-EFDB-4713-99C9-85765454EDF7}"/>
              </a:ext>
            </a:extLst>
          </p:cNvPr>
          <p:cNvSpPr/>
          <p:nvPr/>
        </p:nvSpPr>
        <p:spPr>
          <a:xfrm>
            <a:off x="112926" y="3508405"/>
            <a:ext cx="3843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Muller Narrow Light" panose="00000400000000000000" pitchFamily="50" charset="-52"/>
              </a:rPr>
              <a:t> </a:t>
            </a:r>
          </a:p>
          <a:p>
            <a:pPr algn="ctr"/>
            <a:r>
              <a:rPr lang="ru-RU" sz="16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НЕБЛАГОПРИЯТНЫЕ Факторы, </a:t>
            </a:r>
          </a:p>
          <a:p>
            <a:pPr algn="ctr"/>
            <a:r>
              <a:rPr lang="ru-RU" sz="16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определяющие динамику цен</a:t>
            </a:r>
            <a:endParaRPr lang="ru-RU" sz="1600" dirty="0">
              <a:solidFill>
                <a:srgbClr val="0082C8"/>
              </a:solidFill>
            </a:endParaRPr>
          </a:p>
        </p:txBody>
      </p:sp>
      <p:sp>
        <p:nvSpPr>
          <p:cNvPr id="38" name="Равнобедренный треугольник 37">
            <a:extLst>
              <a:ext uri="{FF2B5EF4-FFF2-40B4-BE49-F238E27FC236}">
                <a16:creationId xmlns:a16="http://schemas.microsoft.com/office/drawing/2014/main" xmlns="" id="{9F037F77-E6BB-455A-B8DE-AE8E07913E37}"/>
              </a:ext>
            </a:extLst>
          </p:cNvPr>
          <p:cNvSpPr/>
          <p:nvPr/>
        </p:nvSpPr>
        <p:spPr>
          <a:xfrm rot="5400000">
            <a:off x="3206295" y="4033867"/>
            <a:ext cx="1529005" cy="291662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6E58485-B525-4C4B-BEB2-B314888662C6}"/>
              </a:ext>
            </a:extLst>
          </p:cNvPr>
          <p:cNvSpPr/>
          <p:nvPr/>
        </p:nvSpPr>
        <p:spPr>
          <a:xfrm>
            <a:off x="5000236" y="3356887"/>
            <a:ext cx="66399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>
                <a:latin typeface="Muller Narrow Light" panose="00000400000000000000" pitchFamily="50" charset="-52"/>
              </a:rPr>
              <a:t>Рост издержек птицефабрик и цены на курицу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76735447-AFB9-4686-8BE7-6F95AA3AB4EA}"/>
              </a:ext>
            </a:extLst>
          </p:cNvPr>
          <p:cNvSpPr/>
          <p:nvPr/>
        </p:nvSpPr>
        <p:spPr>
          <a:xfrm>
            <a:off x="5000236" y="3925471"/>
            <a:ext cx="66399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Снижение урожая и качества картофеля из-за неблагоприятных погодных условий</a:t>
            </a: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D9617951-06F4-4C92-82AC-9CE089094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6513" y="5174845"/>
            <a:ext cx="355600" cy="355600"/>
          </a:xfrm>
          <a:prstGeom prst="rect">
            <a:avLst/>
          </a:prstGeom>
        </p:spPr>
      </p:pic>
      <p:sp>
        <p:nvSpPr>
          <p:cNvPr id="57" name="Двойная стрелка влево/вправо 99">
            <a:extLst>
              <a:ext uri="{FF2B5EF4-FFF2-40B4-BE49-F238E27FC236}">
                <a16:creationId xmlns:a16="http://schemas.microsoft.com/office/drawing/2014/main" xmlns="" id="{6C319F1A-537F-4859-ADE6-5DEE48B4B3F5}"/>
              </a:ext>
            </a:extLst>
          </p:cNvPr>
          <p:cNvSpPr/>
          <p:nvPr/>
        </p:nvSpPr>
        <p:spPr>
          <a:xfrm>
            <a:off x="5626320" y="6465965"/>
            <a:ext cx="811540" cy="223234"/>
          </a:xfrm>
          <a:prstGeom prst="leftRightArrow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000236" y="4618443"/>
            <a:ext cx="66399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Удорожания полимеров и рост стоимости упаковки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6513" y="2795028"/>
            <a:ext cx="353599" cy="353599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5000235" y="2679441"/>
            <a:ext cx="66399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Использование импортных технологий в производстве товаров (например, мука)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97563" y="6177138"/>
            <a:ext cx="61182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Ажиотажный спрос населения на некоторые товары длительного хранения (крупы, мука, сахар)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7756" y="3415195"/>
            <a:ext cx="359695" cy="35969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8840" y="4632820"/>
            <a:ext cx="359695" cy="35969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7756" y="4026081"/>
            <a:ext cx="353599" cy="35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720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МОНИТОРИНГ ЛОГИСТИЧЕСКИХ ВОЗМОЖНОСТЕЙ </a:t>
            </a:r>
          </a:p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МУРМАНСКОЙ ОБЛАСТИ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559845" y="266253"/>
            <a:ext cx="550607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133576" y="266253"/>
            <a:ext cx="60673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AD3D91D1-C85C-4AF0-8A94-ACC85272095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3996" y="927320"/>
            <a:ext cx="5441174" cy="3590264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1099F996-E58A-4B62-949C-CB0B5C3C2759}"/>
              </a:ext>
            </a:extLst>
          </p:cNvPr>
          <p:cNvSpPr/>
          <p:nvPr/>
        </p:nvSpPr>
        <p:spPr>
          <a:xfrm>
            <a:off x="470866" y="4671482"/>
            <a:ext cx="4484592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Развитие сопутствующих сфер</a:t>
            </a:r>
          </a:p>
          <a:p>
            <a:r>
              <a:rPr lang="ru-RU" sz="1400" dirty="0">
                <a:latin typeface="Muller Narrow Light" panose="00000400000000000000" pitchFamily="50" charset="-52"/>
              </a:rPr>
              <a:t>Региональная система подготовка кадров для отрасли транспорта и логистики</a:t>
            </a:r>
          </a:p>
          <a:p>
            <a:endParaRPr lang="ru-RU" sz="1400" dirty="0">
              <a:latin typeface="Muller Narrow Light" panose="00000400000000000000" pitchFamily="50" charset="-52"/>
            </a:endParaRPr>
          </a:p>
          <a:p>
            <a:r>
              <a:rPr lang="ru-RU" sz="1400" dirty="0">
                <a:latin typeface="Muller Narrow Light" panose="00000400000000000000" pitchFamily="50" charset="-52"/>
              </a:rPr>
              <a:t>Научно-техническое обеспечение</a:t>
            </a:r>
          </a:p>
          <a:p>
            <a:endParaRPr lang="ru-RU" sz="1400" dirty="0">
              <a:latin typeface="Muller Narrow Light" panose="00000400000000000000" pitchFamily="50" charset="-52"/>
            </a:endParaRPr>
          </a:p>
          <a:p>
            <a:r>
              <a:rPr lang="ru-RU" sz="1400" dirty="0">
                <a:latin typeface="Muller Narrow Light" panose="00000400000000000000" pitchFamily="50" charset="-52"/>
              </a:rPr>
              <a:t>Высокий уровень </a:t>
            </a:r>
            <a:r>
              <a:rPr lang="ru-RU" sz="1400" dirty="0" err="1">
                <a:latin typeface="Muller Narrow Light" panose="00000400000000000000" pitchFamily="50" charset="-52"/>
              </a:rPr>
              <a:t>радиопокрытия</a:t>
            </a:r>
            <a:r>
              <a:rPr lang="ru-RU" sz="1400" dirty="0">
                <a:latin typeface="Muller Narrow Light" panose="00000400000000000000" pitchFamily="50" charset="-52"/>
              </a:rPr>
              <a:t> мобильной связью </a:t>
            </a:r>
          </a:p>
          <a:p>
            <a:endParaRPr lang="ru-RU" sz="1400" dirty="0">
              <a:latin typeface="Muller Narrow Light" panose="00000400000000000000" pitchFamily="50" charset="-52"/>
            </a:endParaRPr>
          </a:p>
          <a:p>
            <a:r>
              <a:rPr lang="ru-RU" sz="1400" dirty="0">
                <a:latin typeface="Muller Narrow Light" panose="00000400000000000000" pitchFamily="50" charset="-52"/>
              </a:rPr>
              <a:t>Развитие туристско-рекреационного кластера и арктического туризма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3AFC25D8-8168-4DB6-BD55-5B08BC6289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537" y="5676874"/>
            <a:ext cx="355600" cy="3683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2000B07F-34D8-469A-B4E3-996A303EF8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479" y="5125028"/>
            <a:ext cx="355600" cy="292604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AA1056B7-29C6-4218-8EB5-14CEAE9FB5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902" y="6768369"/>
            <a:ext cx="355600" cy="35560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82BCF94-B370-4E3A-B174-E567941C48DD}"/>
              </a:ext>
            </a:extLst>
          </p:cNvPr>
          <p:cNvSpPr/>
          <p:nvPr/>
        </p:nvSpPr>
        <p:spPr>
          <a:xfrm>
            <a:off x="5495922" y="799478"/>
            <a:ext cx="65854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Мурманская область имеет более высокий транспортный индекс с положительной динамикой: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D2B577BC-BFAF-4CF6-93CF-E254BF02B05F}"/>
              </a:ext>
            </a:extLst>
          </p:cNvPr>
          <p:cNvSpPr/>
          <p:nvPr/>
        </p:nvSpPr>
        <p:spPr>
          <a:xfrm>
            <a:off x="5560509" y="1982005"/>
            <a:ext cx="54625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endParaRPr lang="ru-RU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720C7265-2EDB-46D5-912F-B9C05DC73D25}"/>
              </a:ext>
            </a:extLst>
          </p:cNvPr>
          <p:cNvSpPr/>
          <p:nvPr/>
        </p:nvSpPr>
        <p:spPr>
          <a:xfrm>
            <a:off x="5499631" y="1847786"/>
            <a:ext cx="12884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морской</a:t>
            </a:r>
            <a:endParaRPr lang="ru-RU" sz="1400" dirty="0">
              <a:latin typeface="Muller Narrow Light" panose="00000400000000000000" pitchFamily="50" charset="-52"/>
            </a:endParaRPr>
          </a:p>
        </p:txBody>
      </p:sp>
      <p:sp>
        <p:nvSpPr>
          <p:cNvPr id="29" name="Равнобедренный треугольник 28">
            <a:extLst>
              <a:ext uri="{FF2B5EF4-FFF2-40B4-BE49-F238E27FC236}">
                <a16:creationId xmlns:a16="http://schemas.microsoft.com/office/drawing/2014/main" xmlns="" id="{A9629CE9-59B3-4FC6-AE06-3C4AE5E5A84D}"/>
              </a:ext>
            </a:extLst>
          </p:cNvPr>
          <p:cNvSpPr/>
          <p:nvPr/>
        </p:nvSpPr>
        <p:spPr>
          <a:xfrm rot="5400000">
            <a:off x="7170537" y="1975758"/>
            <a:ext cx="368807" cy="85877"/>
          </a:xfrm>
          <a:prstGeom prst="triangle">
            <a:avLst>
              <a:gd name="adj" fmla="val 50000"/>
            </a:avLst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5C14B526-2C57-4241-A60A-75262689709A}"/>
              </a:ext>
            </a:extLst>
          </p:cNvPr>
          <p:cNvSpPr/>
          <p:nvPr/>
        </p:nvSpPr>
        <p:spPr>
          <a:xfrm>
            <a:off x="5500917" y="2660627"/>
            <a:ext cx="16027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автомобильный</a:t>
            </a:r>
            <a:endParaRPr lang="ru-RU" sz="1400" dirty="0">
              <a:latin typeface="Muller Narrow Light" panose="00000400000000000000" pitchFamily="50" charset="-52"/>
            </a:endParaRPr>
          </a:p>
        </p:txBody>
      </p:sp>
      <p:sp>
        <p:nvSpPr>
          <p:cNvPr id="32" name="Равнобедренный треугольник 31">
            <a:extLst>
              <a:ext uri="{FF2B5EF4-FFF2-40B4-BE49-F238E27FC236}">
                <a16:creationId xmlns:a16="http://schemas.microsoft.com/office/drawing/2014/main" xmlns="" id="{4E6C3C0F-7A5E-4B29-8AF1-31AD08C43364}"/>
              </a:ext>
            </a:extLst>
          </p:cNvPr>
          <p:cNvSpPr/>
          <p:nvPr/>
        </p:nvSpPr>
        <p:spPr>
          <a:xfrm rot="5400000">
            <a:off x="7213475" y="2730384"/>
            <a:ext cx="368807" cy="85877"/>
          </a:xfrm>
          <a:prstGeom prst="triangle">
            <a:avLst>
              <a:gd name="adj" fmla="val 50000"/>
            </a:avLst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8E0AC4BD-E1CF-4459-9F8D-599928E0647A}"/>
              </a:ext>
            </a:extLst>
          </p:cNvPr>
          <p:cNvSpPr/>
          <p:nvPr/>
        </p:nvSpPr>
        <p:spPr>
          <a:xfrm>
            <a:off x="5485004" y="3705349"/>
            <a:ext cx="19151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железнодорожный</a:t>
            </a:r>
            <a:endParaRPr lang="ru-RU" sz="1400" dirty="0">
              <a:latin typeface="Muller Narrow Light" panose="00000400000000000000" pitchFamily="50" charset="-52"/>
            </a:endParaRPr>
          </a:p>
        </p:txBody>
      </p:sp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6C770CC7-DD97-469B-9B37-15B71C62AA4C}"/>
              </a:ext>
            </a:extLst>
          </p:cNvPr>
          <p:cNvSpPr/>
          <p:nvPr/>
        </p:nvSpPr>
        <p:spPr>
          <a:xfrm rot="5400000">
            <a:off x="7180979" y="3837353"/>
            <a:ext cx="368807" cy="85877"/>
          </a:xfrm>
          <a:prstGeom prst="triangle">
            <a:avLst>
              <a:gd name="adj" fmla="val 50000"/>
            </a:avLst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78610A7E-0AC1-4C37-95E6-700978ADEE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479" y="6199072"/>
            <a:ext cx="355600" cy="355600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606B2741-A229-405A-9FB1-7E906C70735B}"/>
              </a:ext>
            </a:extLst>
          </p:cNvPr>
          <p:cNvSpPr/>
          <p:nvPr/>
        </p:nvSpPr>
        <p:spPr>
          <a:xfrm>
            <a:off x="5560509" y="4649021"/>
            <a:ext cx="14370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воздушный</a:t>
            </a:r>
            <a:endParaRPr lang="ru-RU" sz="1400" dirty="0">
              <a:latin typeface="Muller Narrow Light" panose="00000400000000000000" pitchFamily="50" charset="-52"/>
            </a:endParaRPr>
          </a:p>
        </p:txBody>
      </p:sp>
      <p:sp>
        <p:nvSpPr>
          <p:cNvPr id="45" name="Равнобедренный треугольник 44">
            <a:extLst>
              <a:ext uri="{FF2B5EF4-FFF2-40B4-BE49-F238E27FC236}">
                <a16:creationId xmlns:a16="http://schemas.microsoft.com/office/drawing/2014/main" xmlns="" id="{4BDF58CC-1770-4296-A1DD-6344D7755941}"/>
              </a:ext>
            </a:extLst>
          </p:cNvPr>
          <p:cNvSpPr/>
          <p:nvPr/>
        </p:nvSpPr>
        <p:spPr>
          <a:xfrm rot="5400000">
            <a:off x="7191001" y="4743562"/>
            <a:ext cx="368807" cy="85877"/>
          </a:xfrm>
          <a:prstGeom prst="triangle">
            <a:avLst>
              <a:gd name="adj" fmla="val 50000"/>
            </a:avLst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4A7F3B5E-C929-4451-849D-902D7AF05B29}"/>
              </a:ext>
            </a:extLst>
          </p:cNvPr>
          <p:cNvSpPr/>
          <p:nvPr/>
        </p:nvSpPr>
        <p:spPr>
          <a:xfrm>
            <a:off x="7466687" y="1737934"/>
            <a:ext cx="47131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Muller Narrow Light" panose="00000400000000000000" pitchFamily="50" charset="-52"/>
              </a:rPr>
              <a:t>Федеральный проект «Морские порты России» и КПМИ на период до 2024 года</a:t>
            </a:r>
            <a:endParaRPr lang="ru-RU" sz="1400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DE2A0B67-5CCF-442E-88DD-2496C02D71FE}"/>
              </a:ext>
            </a:extLst>
          </p:cNvPr>
          <p:cNvSpPr/>
          <p:nvPr/>
        </p:nvSpPr>
        <p:spPr>
          <a:xfrm>
            <a:off x="7466687" y="2341027"/>
            <a:ext cx="46026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Muller Narrow Light" panose="00000400000000000000" pitchFamily="50" charset="-52"/>
              </a:rPr>
              <a:t>Государственные программы «Развитие транспортной системы», «Транспортная система», Транспортная стратегия РФ до 2030</a:t>
            </a:r>
            <a:endParaRPr lang="ru-RU" sz="1400" dirty="0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1A3761AB-DCBC-4CF5-A6C8-A3C582A87E78}"/>
              </a:ext>
            </a:extLst>
          </p:cNvPr>
          <p:cNvSpPr/>
          <p:nvPr/>
        </p:nvSpPr>
        <p:spPr>
          <a:xfrm>
            <a:off x="7466687" y="3277695"/>
            <a:ext cx="422474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Muller Narrow Light" panose="00000400000000000000" pitchFamily="50" charset="-52"/>
              </a:rPr>
              <a:t>Проект «Развитие участка Мурманск – Волховстрой. Реконструкция участка Мурманск – Оленегорск со строительством вторых путей», угольный терминал в морском порту «</a:t>
            </a:r>
            <a:r>
              <a:rPr lang="ru-RU" sz="1400" dirty="0" err="1">
                <a:latin typeface="Muller Narrow Light" panose="00000400000000000000" pitchFamily="50" charset="-52"/>
              </a:rPr>
              <a:t>Лавна</a:t>
            </a:r>
            <a:r>
              <a:rPr lang="ru-RU" sz="1400" dirty="0">
                <a:latin typeface="Muller Narrow Light" panose="00000400000000000000" pitchFamily="50" charset="-52"/>
              </a:rPr>
              <a:t>»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927F24F2-1679-41AF-BFCE-E5C8290B12CD}"/>
              </a:ext>
            </a:extLst>
          </p:cNvPr>
          <p:cNvSpPr/>
          <p:nvPr/>
        </p:nvSpPr>
        <p:spPr>
          <a:xfrm>
            <a:off x="5272150" y="4750072"/>
            <a:ext cx="70107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Проект комплексного развития Мурманского транспортного узла включен в Стратегию развития Арктики и имеет большое значение не только для региона, но и для развития Северного морского пути, а также для разработки месторождений углеводородного сырья на шельфе Арктики </a:t>
            </a: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7EBA9E1F-C79B-452D-8C0A-99349EBACC69}"/>
              </a:ext>
            </a:extLst>
          </p:cNvPr>
          <p:cNvSpPr/>
          <p:nvPr/>
        </p:nvSpPr>
        <p:spPr>
          <a:xfrm>
            <a:off x="5830529" y="6023462"/>
            <a:ext cx="61451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2000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4BA6B3BA-70DA-4A46-9063-AF3218A5C6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90300" y="3520440"/>
            <a:ext cx="355600" cy="355600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xmlns="" id="{741D113C-2AB0-453E-8FF4-85C5889B3F5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694090" y="6513357"/>
            <a:ext cx="403154" cy="4328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466687" y="4535199"/>
            <a:ext cx="48692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Muller Narrow Light" panose="00000400000000000000" pitchFamily="50" charset="-52"/>
              </a:rPr>
              <a:t>Новый аэровокзальный комплекс внутренних воздушных линий «Аэропорт Мурманск»</a:t>
            </a:r>
          </a:p>
        </p:txBody>
      </p:sp>
    </p:spTree>
    <p:extLst>
      <p:ext uri="{BB962C8B-B14F-4D97-AF65-F5344CB8AC3E}">
        <p14:creationId xmlns:p14="http://schemas.microsoft.com/office/powerpoint/2010/main" val="27993287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МОНИТОРИНГ РАЗВИТИЯ ПЕРЕДОВЫХ </a:t>
            </a:r>
          </a:p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ПРОИЗВОДСТВЕННЫХ ТЕХНОЛОГИЙ (ППТ)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232490" y="445563"/>
            <a:ext cx="550607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195460" y="456177"/>
            <a:ext cx="60673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3735FB3-D83C-4B66-A04C-12D1FFB48B53}"/>
              </a:ext>
            </a:extLst>
          </p:cNvPr>
          <p:cNvSpPr/>
          <p:nvPr/>
        </p:nvSpPr>
        <p:spPr>
          <a:xfrm>
            <a:off x="365423" y="981674"/>
            <a:ext cx="54556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Ключевые факторы, препятствующие внедрению ППТ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28658CC-E022-4040-B33E-CED679EA0744}"/>
              </a:ext>
            </a:extLst>
          </p:cNvPr>
          <p:cNvSpPr/>
          <p:nvPr/>
        </p:nvSpPr>
        <p:spPr>
          <a:xfrm>
            <a:off x="817824" y="3742100"/>
            <a:ext cx="53136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</a:rPr>
              <a:t>низкая окупаемость инвестиций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E3E70C5-920A-485B-92B6-47D2D0B92643}"/>
              </a:ext>
            </a:extLst>
          </p:cNvPr>
          <p:cNvSpPr/>
          <p:nvPr/>
        </p:nvSpPr>
        <p:spPr>
          <a:xfrm>
            <a:off x="829886" y="5655274"/>
            <a:ext cx="49034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</a:rPr>
              <a:t>пандемия </a:t>
            </a:r>
            <a:r>
              <a:rPr lang="ru-RU" dirty="0" err="1">
                <a:latin typeface="Muller Narrow Light" panose="00000400000000000000" pitchFamily="50" charset="-52"/>
              </a:rPr>
              <a:t>коронавирусной</a:t>
            </a:r>
            <a:r>
              <a:rPr lang="ru-RU" dirty="0">
                <a:latin typeface="Muller Narrow Light" panose="00000400000000000000" pitchFamily="50" charset="-52"/>
              </a:rPr>
              <a:t> инфекции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0A5CA369-1BAD-4E7B-831C-2F4D0003CBC4}"/>
              </a:ext>
            </a:extLst>
          </p:cNvPr>
          <p:cNvSpPr/>
          <p:nvPr/>
        </p:nvSpPr>
        <p:spPr>
          <a:xfrm>
            <a:off x="6414658" y="993464"/>
            <a:ext cx="53889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Лидеры в структуре (ППТ)в Мурманской области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BE0A810-50F5-46E5-BA9B-16FB54E0BC69}"/>
              </a:ext>
            </a:extLst>
          </p:cNvPr>
          <p:cNvSpPr/>
          <p:nvPr/>
        </p:nvSpPr>
        <p:spPr>
          <a:xfrm>
            <a:off x="7018520" y="2463486"/>
            <a:ext cx="48082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</a:rPr>
              <a:t>Технологии связи, управления и </a:t>
            </a:r>
            <a:r>
              <a:rPr lang="ru-RU" dirty="0" err="1">
                <a:latin typeface="Muller Narrow Light" panose="00000400000000000000" pitchFamily="50" charset="-52"/>
              </a:rPr>
              <a:t>геоматики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1BE8B324-3240-42E9-BD80-9E232EFC7595}"/>
              </a:ext>
            </a:extLst>
          </p:cNvPr>
          <p:cNvSpPr/>
          <p:nvPr/>
        </p:nvSpPr>
        <p:spPr>
          <a:xfrm>
            <a:off x="7018520" y="3407997"/>
            <a:ext cx="46913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</a:rPr>
              <a:t>Производственные информационные системы и автоматизация управления производством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4799344A-FDBB-42B1-A662-8732689EF9EA}"/>
              </a:ext>
            </a:extLst>
          </p:cNvPr>
          <p:cNvSpPr/>
          <p:nvPr/>
        </p:nvSpPr>
        <p:spPr>
          <a:xfrm>
            <a:off x="7018520" y="4523982"/>
            <a:ext cx="42025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</a:rPr>
              <a:t>Проектирование и инжиниринг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710E0CF-A6A4-4C36-84AE-3047D1C4E2E4}"/>
              </a:ext>
            </a:extLst>
          </p:cNvPr>
          <p:cNvSpPr/>
          <p:nvPr/>
        </p:nvSpPr>
        <p:spPr>
          <a:xfrm>
            <a:off x="817824" y="2019776"/>
            <a:ext cx="5313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</a:rPr>
              <a:t>недостаточный уровень квалификации персонала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4FD0E36B-B0E2-4898-85AB-AB303D7CD122}"/>
              </a:ext>
            </a:extLst>
          </p:cNvPr>
          <p:cNvSpPr/>
          <p:nvPr/>
        </p:nvSpPr>
        <p:spPr>
          <a:xfrm>
            <a:off x="763721" y="2757813"/>
            <a:ext cx="53007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</a:rPr>
              <a:t>сложность интеграции новых технологий в существующие производственные и организационные процессы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xmlns="" id="{711A4966-FC3A-42C6-8DDD-BDF6A4350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47" y="2219544"/>
            <a:ext cx="355600" cy="355600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1DCEBAF3-0E46-4B99-AE05-A644568B16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47" y="2982018"/>
            <a:ext cx="355600" cy="355600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041EAF03-9B15-4272-9A7D-3AA931CE27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78" y="3742100"/>
            <a:ext cx="355600" cy="35560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C70EF712-F806-44A8-B600-6EAEDACB40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406" y="5086856"/>
            <a:ext cx="355600" cy="355600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xmlns="" id="{C2C9207D-BFBC-4C65-B52D-79EC593757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5390" y="2522146"/>
            <a:ext cx="355600" cy="35560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B0D96FD1-4AC8-42A3-ADB7-6746DC08E8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3580" y="3622780"/>
            <a:ext cx="355600" cy="35560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xmlns="" id="{B69079B5-A7CF-48D7-BB28-BEBBFDAEA9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485" y="5292808"/>
            <a:ext cx="355600" cy="3556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2532" y="4531848"/>
            <a:ext cx="353599" cy="353599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6889180" y="5314252"/>
            <a:ext cx="61182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Muller Narrow Light" panose="00000400000000000000"/>
              </a:rPr>
              <a:t>Технология автоматизированной идентификации, наблюдения и контроля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018520" y="6213202"/>
            <a:ext cx="50537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/>
              </a:rPr>
              <a:t>Технология производства, обработки, транспортировки и сборки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5390" y="6344045"/>
            <a:ext cx="359695" cy="353599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904507" y="4350487"/>
            <a:ext cx="1149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Muller Narrow Light" panose="00000400000000000000"/>
              </a:rPr>
              <a:t>санкции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04507" y="4923522"/>
            <a:ext cx="51599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/>
              </a:rPr>
              <a:t>недостаточный технологический уровень предприятий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815584" y="6277634"/>
            <a:ext cx="55763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/>
              </a:rPr>
              <a:t>замедление технологического перевооружения в стране 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479" y="4412430"/>
            <a:ext cx="353599" cy="35969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085" y="5718005"/>
            <a:ext cx="353599" cy="35969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7485" y="6464449"/>
            <a:ext cx="353599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9181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УСЛУГ ДОШКОЛЬНОГО ОБРАЗОВАНИЯ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851923" y="22770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843547" y="227706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759027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59,2%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72,4%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58,3%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7022822" y="5067351"/>
            <a:ext cx="47933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</a:p>
          <a:p>
            <a:r>
              <a:rPr lang="ru-RU" sz="2400" dirty="0">
                <a:latin typeface="Muller Narrow Light" panose="00000400000000000000" pitchFamily="50" charset="-52"/>
              </a:rPr>
              <a:t>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513592" y="2922187"/>
            <a:ext cx="543289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сложность/затянутость процедуры получения лицензий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ограничение/сложность доступа к поставкам товаров, оказанию услуг и выполнению работ в рамках государственных закупок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E484B37-26E1-4C9C-971F-4F44BEC07E24}"/>
              </a:ext>
            </a:extLst>
          </p:cNvPr>
          <p:cNvSpPr/>
          <p:nvPr/>
        </p:nvSpPr>
        <p:spPr>
          <a:xfrm>
            <a:off x="6841716" y="2502369"/>
            <a:ext cx="51385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EDF4B8C6-96BD-402A-92C2-87E772338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2396" y="2398829"/>
            <a:ext cx="456886" cy="438564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630" y="2895721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35896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586066" y="3417899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D486DBE4-8A68-466B-BFE5-A67E2C9931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466" y="1858012"/>
            <a:ext cx="438650" cy="439373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569" y="454082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10170195" y="5557673"/>
            <a:ext cx="1280186" cy="36047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73746" y="743623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228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xmlns="" id="{DF65F686-D224-456D-BB21-99B777D0541D}"/>
              </a:ext>
            </a:extLst>
          </p:cNvPr>
          <p:cNvSpPr/>
          <p:nvPr/>
        </p:nvSpPr>
        <p:spPr>
          <a:xfrm>
            <a:off x="730111" y="1752833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2" name="Скругленный прямоугольник 20">
            <a:extLst>
              <a:ext uri="{FF2B5EF4-FFF2-40B4-BE49-F238E27FC236}">
                <a16:creationId xmlns:a16="http://schemas.microsoft.com/office/drawing/2014/main" xmlns="" id="{51416008-1527-4C9F-A1A5-9BE84DDA1194}"/>
              </a:ext>
            </a:extLst>
          </p:cNvPr>
          <p:cNvSpPr/>
          <p:nvPr/>
        </p:nvSpPr>
        <p:spPr>
          <a:xfrm>
            <a:off x="7304664" y="1734473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2B357BF7-571C-4559-B521-046FA0B100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54964" y="5130778"/>
            <a:ext cx="456887" cy="326348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75562D4E-40D7-4DDE-AD1E-B3425AD10FB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226" y="1871234"/>
            <a:ext cx="442219" cy="461126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ECACE6E3-BD10-4D80-98E0-4D932904659D}"/>
              </a:ext>
            </a:extLst>
          </p:cNvPr>
          <p:cNvSpPr/>
          <p:nvPr/>
        </p:nvSpPr>
        <p:spPr>
          <a:xfrm>
            <a:off x="1017205" y="5660944"/>
            <a:ext cx="38205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ВЫСОКИЙ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2FA24A2C-56A1-4458-84C7-1F80E2FC966B}"/>
              </a:ext>
            </a:extLst>
          </p:cNvPr>
          <p:cNvSpPr txBox="1"/>
          <p:nvPr/>
        </p:nvSpPr>
        <p:spPr>
          <a:xfrm>
            <a:off x="955414" y="5910152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sz="1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уровнем цен</a:t>
            </a:r>
          </a:p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74B0E715-C42E-4AA7-A761-F3FD7E1E00C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9630" y="5819405"/>
            <a:ext cx="593422" cy="52322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C03F6C67-33C3-4361-97BA-99C397CD94C7}"/>
              </a:ext>
            </a:extLst>
          </p:cNvPr>
          <p:cNvSpPr txBox="1"/>
          <p:nvPr/>
        </p:nvSpPr>
        <p:spPr>
          <a:xfrm>
            <a:off x="59251" y="6371817"/>
            <a:ext cx="1079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xmlns="" id="{DD1770CF-FA1B-4630-B38D-FFF14A94A76C}"/>
              </a:ext>
            </a:extLst>
          </p:cNvPr>
          <p:cNvCxnSpPr>
            <a:cxnSpLocks/>
          </p:cNvCxnSpPr>
          <p:nvPr/>
        </p:nvCxnSpPr>
        <p:spPr>
          <a:xfrm flipV="1">
            <a:off x="155479" y="5621621"/>
            <a:ext cx="3302497" cy="10131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xmlns="" id="{5B72C387-FF32-4222-B0EB-14CEAD7BDADD}"/>
              </a:ext>
            </a:extLst>
          </p:cNvPr>
          <p:cNvCxnSpPr>
            <a:cxnSpLocks/>
          </p:cNvCxnSpPr>
          <p:nvPr/>
        </p:nvCxnSpPr>
        <p:spPr>
          <a:xfrm flipV="1">
            <a:off x="162585" y="5662955"/>
            <a:ext cx="0" cy="135934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xmlns="" id="{DF8D2EB8-B812-4B41-963C-B177C2149150}"/>
              </a:ext>
            </a:extLst>
          </p:cNvPr>
          <p:cNvCxnSpPr>
            <a:cxnSpLocks/>
          </p:cNvCxnSpPr>
          <p:nvPr/>
        </p:nvCxnSpPr>
        <p:spPr>
          <a:xfrm>
            <a:off x="162585" y="7039691"/>
            <a:ext cx="330249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xmlns="" id="{9DFC517B-2DBB-4228-BE99-D037BF4DB9D0}"/>
              </a:ext>
            </a:extLst>
          </p:cNvPr>
          <p:cNvCxnSpPr>
            <a:cxnSpLocks/>
          </p:cNvCxnSpPr>
          <p:nvPr/>
        </p:nvCxnSpPr>
        <p:spPr>
          <a:xfrm flipH="1" flipV="1">
            <a:off x="3450869" y="5639344"/>
            <a:ext cx="14214" cy="1400347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1A0A9F0E-DD60-4D94-9EE8-2E8996C40089}"/>
              </a:ext>
            </a:extLst>
          </p:cNvPr>
          <p:cNvSpPr/>
          <p:nvPr/>
        </p:nvSpPr>
        <p:spPr>
          <a:xfrm>
            <a:off x="4563371" y="5650830"/>
            <a:ext cx="38205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ВЫСОКИЙ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D932C3F4-FEE7-46A9-B86A-69A3AC3A6EC9}"/>
              </a:ext>
            </a:extLst>
          </p:cNvPr>
          <p:cNvSpPr txBox="1"/>
          <p:nvPr/>
        </p:nvSpPr>
        <p:spPr>
          <a:xfrm>
            <a:off x="4633001" y="5918146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качеством</a:t>
            </a:r>
          </a:p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xmlns="" id="{1D0F0FB2-4715-450C-B6F3-CF65F319B305}"/>
              </a:ext>
            </a:extLst>
          </p:cNvPr>
          <p:cNvCxnSpPr>
            <a:cxnSpLocks/>
          </p:cNvCxnSpPr>
          <p:nvPr/>
        </p:nvCxnSpPr>
        <p:spPr>
          <a:xfrm flipV="1">
            <a:off x="3744928" y="5656114"/>
            <a:ext cx="3233942" cy="1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xmlns="" id="{D9B126C4-5093-4A7F-B522-B82F59FC988A}"/>
              </a:ext>
            </a:extLst>
          </p:cNvPr>
          <p:cNvCxnSpPr>
            <a:cxnSpLocks/>
          </p:cNvCxnSpPr>
          <p:nvPr/>
        </p:nvCxnSpPr>
        <p:spPr>
          <a:xfrm flipV="1">
            <a:off x="3750401" y="7034747"/>
            <a:ext cx="3228469" cy="10304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121928DA-081D-4458-A0C0-FD76EF27CAB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61633" y="5801959"/>
            <a:ext cx="589006" cy="523220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2BA942DE-A028-4A9D-866E-D87250BF6C5F}"/>
              </a:ext>
            </a:extLst>
          </p:cNvPr>
          <p:cNvSpPr txBox="1"/>
          <p:nvPr/>
        </p:nvSpPr>
        <p:spPr>
          <a:xfrm>
            <a:off x="3741255" y="6354372"/>
            <a:ext cx="1079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xmlns="" id="{DA6DA7CD-B1A8-48CF-A007-4ED386878995}"/>
              </a:ext>
            </a:extLst>
          </p:cNvPr>
          <p:cNvCxnSpPr>
            <a:cxnSpLocks/>
          </p:cNvCxnSpPr>
          <p:nvPr/>
        </p:nvCxnSpPr>
        <p:spPr>
          <a:xfrm flipV="1">
            <a:off x="3776910" y="5665052"/>
            <a:ext cx="0" cy="135934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xmlns="" id="{66CFC0F1-46DE-4052-A972-706E1EC69F5C}"/>
              </a:ext>
            </a:extLst>
          </p:cNvPr>
          <p:cNvCxnSpPr>
            <a:cxnSpLocks/>
          </p:cNvCxnSpPr>
          <p:nvPr/>
        </p:nvCxnSpPr>
        <p:spPr>
          <a:xfrm flipH="1" flipV="1">
            <a:off x="6953191" y="5650830"/>
            <a:ext cx="14214" cy="1400347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2B5B40B9-94F7-4EED-968B-73B9A9FA002B}"/>
              </a:ext>
            </a:extLst>
          </p:cNvPr>
          <p:cNvSpPr txBox="1"/>
          <p:nvPr/>
        </p:nvSpPr>
        <p:spPr>
          <a:xfrm>
            <a:off x="3417319" y="5986183"/>
            <a:ext cx="28331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6600"/>
                </a:solidFill>
                <a:latin typeface="Muller Narrow Light" panose="00000400000000000000" pitchFamily="50" charset="-52"/>
              </a:rPr>
              <a:t>+</a:t>
            </a:r>
            <a:endParaRPr lang="ru-RU" sz="3200" b="1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437699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УСЛУГ ОБЩЕГО ОБРАЗОВАНИЯ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399639" y="26625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202425" y="266253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F3CF4C97-33B1-4845-9CDE-DE8B4D43AC2A}"/>
              </a:ext>
            </a:extLst>
          </p:cNvPr>
          <p:cNvSpPr/>
          <p:nvPr/>
        </p:nvSpPr>
        <p:spPr>
          <a:xfrm>
            <a:off x="2911935" y="830284"/>
            <a:ext cx="611822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165</a:t>
            </a:r>
            <a:r>
              <a:rPr lang="ru-RU" sz="2400" dirty="0">
                <a:latin typeface="Muller Narrow Light" panose="00000400000000000000" pitchFamily="50" charset="-52"/>
              </a:rPr>
              <a:t> </a:t>
            </a:r>
            <a:r>
              <a:rPr lang="ru-RU" sz="3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организаций на рынке </a:t>
            </a:r>
            <a:endParaRPr lang="ru-RU" sz="2800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58,3%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62,7%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57,2%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41716" y="5104361"/>
            <a:ext cx="519734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</a:t>
            </a:r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595403" y="3373057"/>
            <a:ext cx="5321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endParaRPr lang="ru-RU" sz="1600" dirty="0">
              <a:latin typeface="Muller Narrow Light" panose="00000400000000000000" pitchFamily="50" charset="-52"/>
            </a:endParaRPr>
          </a:p>
          <a:p>
            <a:pPr algn="ctr"/>
            <a:r>
              <a:rPr lang="ru-RU" sz="1600" dirty="0">
                <a:latin typeface="Muller Narrow Light" panose="00000400000000000000" pitchFamily="50" charset="-52"/>
              </a:rPr>
              <a:t>(СРЕДНЕ-ВЫРАЖЕНЫ)</a:t>
            </a:r>
          </a:p>
          <a:p>
            <a:pPr marL="176213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    </a:t>
            </a:r>
            <a:r>
              <a:rPr lang="ru-RU" sz="2000" dirty="0">
                <a:latin typeface="Muller Narrow Light" panose="00000400000000000000" pitchFamily="50" charset="-52"/>
              </a:rPr>
              <a:t>коррупция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E484B37-26E1-4C9C-971F-4F44BEC07E24}"/>
              </a:ext>
            </a:extLst>
          </p:cNvPr>
          <p:cNvSpPr/>
          <p:nvPr/>
        </p:nvSpPr>
        <p:spPr>
          <a:xfrm>
            <a:off x="6870181" y="2845206"/>
            <a:ext cx="53213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25%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EDF4B8C6-96BD-402A-92C2-87E772338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358" y="2906761"/>
            <a:ext cx="480952" cy="461665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628846" y="3864161"/>
            <a:ext cx="1142875" cy="220952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D486DBE4-8A68-466B-BFE5-A67E2C9931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692" y="2104490"/>
            <a:ext cx="389354" cy="389995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712256" y="5595634"/>
            <a:ext cx="2240252" cy="34507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СЛАБО-УМЕРЕННАЯ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73746" y="833494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166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31" name="Скругленный прямоугольник 20">
            <a:extLst>
              <a:ext uri="{FF2B5EF4-FFF2-40B4-BE49-F238E27FC236}">
                <a16:creationId xmlns:a16="http://schemas.microsoft.com/office/drawing/2014/main" xmlns="" id="{355D619E-3C65-4E5D-9D88-CB2DA4D6A2E1}"/>
              </a:ext>
            </a:extLst>
          </p:cNvPr>
          <p:cNvSpPr/>
          <p:nvPr/>
        </p:nvSpPr>
        <p:spPr>
          <a:xfrm>
            <a:off x="730111" y="1969202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32" name="Скругленный прямоугольник 20">
            <a:extLst>
              <a:ext uri="{FF2B5EF4-FFF2-40B4-BE49-F238E27FC236}">
                <a16:creationId xmlns:a16="http://schemas.microsoft.com/office/drawing/2014/main" xmlns="" id="{826B26D5-4227-4C01-97A6-B777F7983ACE}"/>
              </a:ext>
            </a:extLst>
          </p:cNvPr>
          <p:cNvSpPr/>
          <p:nvPr/>
        </p:nvSpPr>
        <p:spPr>
          <a:xfrm>
            <a:off x="7040500" y="1926379"/>
            <a:ext cx="3850753" cy="706837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5BD70EBE-C61B-469F-A8FE-15558C87EFB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8367" y="5181026"/>
            <a:ext cx="489969" cy="349978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684EE358-A5BC-C642-BA57-519CA0A2AEC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62725" y="2172090"/>
            <a:ext cx="442219" cy="461126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A4A85093-C52C-4548-9CC0-CB6A616FF3ED}"/>
              </a:ext>
            </a:extLst>
          </p:cNvPr>
          <p:cNvSpPr/>
          <p:nvPr/>
        </p:nvSpPr>
        <p:spPr>
          <a:xfrm>
            <a:off x="1129822" y="5733200"/>
            <a:ext cx="38205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ВЫСОКИЙ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33FA7DEE-773F-4EE2-BDF5-779D9708C5B6}"/>
              </a:ext>
            </a:extLst>
          </p:cNvPr>
          <p:cNvSpPr txBox="1"/>
          <p:nvPr/>
        </p:nvSpPr>
        <p:spPr>
          <a:xfrm>
            <a:off x="1069062" y="5961395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sz="1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уровнем цен</a:t>
            </a:r>
          </a:p>
          <a:p>
            <a:pPr algn="ctr"/>
            <a:r>
              <a:rPr lang="ru-RU" sz="17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1143AEF0-405E-4D22-A824-F2F418E2E98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4162" y="5775695"/>
            <a:ext cx="593422" cy="523220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2DC6F6EF-715C-4975-A835-F0B19233B812}"/>
              </a:ext>
            </a:extLst>
          </p:cNvPr>
          <p:cNvSpPr txBox="1"/>
          <p:nvPr/>
        </p:nvSpPr>
        <p:spPr>
          <a:xfrm>
            <a:off x="183783" y="6328107"/>
            <a:ext cx="1079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xmlns="" id="{37C06C22-A2AA-4798-B44E-E679ACAB1DEB}"/>
              </a:ext>
            </a:extLst>
          </p:cNvPr>
          <p:cNvCxnSpPr>
            <a:cxnSpLocks/>
          </p:cNvCxnSpPr>
          <p:nvPr/>
        </p:nvCxnSpPr>
        <p:spPr>
          <a:xfrm flipV="1">
            <a:off x="298755" y="5608971"/>
            <a:ext cx="3302497" cy="10131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>
            <a:extLst>
              <a:ext uri="{FF2B5EF4-FFF2-40B4-BE49-F238E27FC236}">
                <a16:creationId xmlns:a16="http://schemas.microsoft.com/office/drawing/2014/main" xmlns="" id="{E4623389-235F-4F5D-AC10-F2122D885A08}"/>
              </a:ext>
            </a:extLst>
          </p:cNvPr>
          <p:cNvCxnSpPr>
            <a:cxnSpLocks/>
          </p:cNvCxnSpPr>
          <p:nvPr/>
        </p:nvCxnSpPr>
        <p:spPr>
          <a:xfrm flipV="1">
            <a:off x="287117" y="5619245"/>
            <a:ext cx="0" cy="135934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>
            <a:extLst>
              <a:ext uri="{FF2B5EF4-FFF2-40B4-BE49-F238E27FC236}">
                <a16:creationId xmlns:a16="http://schemas.microsoft.com/office/drawing/2014/main" xmlns="" id="{DBA8B5D9-A4AC-4E75-8A39-7B990F5AC631}"/>
              </a:ext>
            </a:extLst>
          </p:cNvPr>
          <p:cNvCxnSpPr>
            <a:cxnSpLocks/>
          </p:cNvCxnSpPr>
          <p:nvPr/>
        </p:nvCxnSpPr>
        <p:spPr>
          <a:xfrm>
            <a:off x="298755" y="7001780"/>
            <a:ext cx="330249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>
            <a:extLst>
              <a:ext uri="{FF2B5EF4-FFF2-40B4-BE49-F238E27FC236}">
                <a16:creationId xmlns:a16="http://schemas.microsoft.com/office/drawing/2014/main" xmlns="" id="{1DE82519-EE27-4A81-97B9-C7528D937956}"/>
              </a:ext>
            </a:extLst>
          </p:cNvPr>
          <p:cNvCxnSpPr>
            <a:cxnSpLocks/>
          </p:cNvCxnSpPr>
          <p:nvPr/>
        </p:nvCxnSpPr>
        <p:spPr>
          <a:xfrm flipH="1" flipV="1">
            <a:off x="3627528" y="5595634"/>
            <a:ext cx="14214" cy="1400347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79843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УСЛУГ СРЕДНЕГО ПРОФЕССИОНАЛЬНОГО ОБРАЗОВАНИЯ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164270" y="26625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573066" y="266253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F3CF4C97-33B1-4845-9CDE-DE8B4D43AC2A}"/>
              </a:ext>
            </a:extLst>
          </p:cNvPr>
          <p:cNvSpPr/>
          <p:nvPr/>
        </p:nvSpPr>
        <p:spPr>
          <a:xfrm>
            <a:off x="2911935" y="830284"/>
            <a:ext cx="611822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165</a:t>
            </a:r>
            <a:r>
              <a:rPr lang="ru-RU" sz="2400" dirty="0">
                <a:latin typeface="Muller Narrow Light" panose="00000400000000000000" pitchFamily="50" charset="-52"/>
              </a:rPr>
              <a:t> </a:t>
            </a:r>
            <a:r>
              <a:rPr lang="ru-RU" sz="3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организаций на рынке </a:t>
            </a:r>
            <a:endParaRPr lang="ru-RU" sz="2800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43,5%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55,7%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40,9%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728819" y="5197029"/>
            <a:ext cx="519734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</a:t>
            </a:r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483835" y="3373057"/>
            <a:ext cx="543289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ограничение/сложность доступа к закупкам компаний с государственным участием и субъектов естественных монополий</a:t>
            </a:r>
            <a:endParaRPr lang="ru-RU" dirty="0">
              <a:latin typeface="Muller Narrow Light" panose="0000040000000000000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E484B37-26E1-4C9C-971F-4F44BEC07E24}"/>
              </a:ext>
            </a:extLst>
          </p:cNvPr>
          <p:cNvSpPr/>
          <p:nvPr/>
        </p:nvSpPr>
        <p:spPr>
          <a:xfrm>
            <a:off x="6870181" y="2845206"/>
            <a:ext cx="51385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EDF4B8C6-96BD-402A-92C2-87E772338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50" y="2820859"/>
            <a:ext cx="480952" cy="461665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628846" y="3777221"/>
            <a:ext cx="1142875" cy="220952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D486DBE4-8A68-466B-BFE5-A67E2C9931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692" y="2104490"/>
            <a:ext cx="389354" cy="389995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611979" y="5644443"/>
            <a:ext cx="2283688" cy="349978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ВЫСОКАЯ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73746" y="833494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18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31" name="Скругленный прямоугольник 20">
            <a:extLst>
              <a:ext uri="{FF2B5EF4-FFF2-40B4-BE49-F238E27FC236}">
                <a16:creationId xmlns:a16="http://schemas.microsoft.com/office/drawing/2014/main" xmlns="" id="{355D619E-3C65-4E5D-9D88-CB2DA4D6A2E1}"/>
              </a:ext>
            </a:extLst>
          </p:cNvPr>
          <p:cNvSpPr/>
          <p:nvPr/>
        </p:nvSpPr>
        <p:spPr>
          <a:xfrm>
            <a:off x="730111" y="1969202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32" name="Скругленный прямоугольник 20">
            <a:extLst>
              <a:ext uri="{FF2B5EF4-FFF2-40B4-BE49-F238E27FC236}">
                <a16:creationId xmlns:a16="http://schemas.microsoft.com/office/drawing/2014/main" xmlns="" id="{826B26D5-4227-4C01-97A6-B777F7983ACE}"/>
              </a:ext>
            </a:extLst>
          </p:cNvPr>
          <p:cNvSpPr/>
          <p:nvPr/>
        </p:nvSpPr>
        <p:spPr>
          <a:xfrm>
            <a:off x="7040500" y="1926379"/>
            <a:ext cx="3850753" cy="706837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5BD70EBE-C61B-469F-A8FE-15558C87EFB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38850" y="5306677"/>
            <a:ext cx="489969" cy="349978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684EE358-A5BC-C642-BA57-519CA0A2AEC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62725" y="2172090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3869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УСЛУГ ДОПОЛНИТЕЛЬНОГО ОБРАЗОВАНИЯ ДЕТЕЙ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679826" y="239102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948811" y="239102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54,0%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69,3%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62,8%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7077448" y="4854046"/>
            <a:ext cx="4945033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</a:p>
          <a:p>
            <a:endParaRPr lang="ru-RU" sz="12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latin typeface="Muller Narrow Light" panose="00000400000000000000" pitchFamily="50" charset="-52"/>
              </a:rPr>
              <a:t>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648114" y="3353223"/>
            <a:ext cx="5229523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  <a:p>
            <a:pPr marL="285750" indent="-192088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  высокие налоги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E484B37-26E1-4C9C-971F-4F44BEC07E24}"/>
              </a:ext>
            </a:extLst>
          </p:cNvPr>
          <p:cNvSpPr/>
          <p:nvPr/>
        </p:nvSpPr>
        <p:spPr>
          <a:xfrm>
            <a:off x="6866261" y="2839771"/>
            <a:ext cx="51385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EDF4B8C6-96BD-402A-92C2-87E772338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9671" y="2839771"/>
            <a:ext cx="427471" cy="410329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670914" y="3899977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10102350" y="5434832"/>
            <a:ext cx="1695725" cy="36047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73744" y="927497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359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EB9D7D4C-36F1-47E6-A36B-5029AFAB7F4B}"/>
              </a:ext>
            </a:extLst>
          </p:cNvPr>
          <p:cNvSpPr/>
          <p:nvPr/>
        </p:nvSpPr>
        <p:spPr>
          <a:xfrm>
            <a:off x="987221" y="5724205"/>
            <a:ext cx="38205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ВЫСОКИЙ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CB5409D7-6864-4477-A43E-1254E8FB9BD5}"/>
              </a:ext>
            </a:extLst>
          </p:cNvPr>
          <p:cNvSpPr txBox="1"/>
          <p:nvPr/>
        </p:nvSpPr>
        <p:spPr>
          <a:xfrm>
            <a:off x="944530" y="6005105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sz="1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уровнем цен</a:t>
            </a:r>
          </a:p>
          <a:p>
            <a:pPr algn="ctr"/>
            <a:r>
              <a:rPr lang="ru-RU" sz="17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B19C718B-7FE7-490E-8B8C-744E8E1D11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9630" y="5819405"/>
            <a:ext cx="593422" cy="52322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1047B666-09DD-4515-962C-0070B2F618D3}"/>
              </a:ext>
            </a:extLst>
          </p:cNvPr>
          <p:cNvSpPr txBox="1"/>
          <p:nvPr/>
        </p:nvSpPr>
        <p:spPr>
          <a:xfrm>
            <a:off x="59251" y="6371817"/>
            <a:ext cx="1079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xmlns="" id="{65F2DA20-8B1E-43E0-A39C-B3321DE7784E}"/>
              </a:ext>
            </a:extLst>
          </p:cNvPr>
          <p:cNvCxnSpPr>
            <a:cxnSpLocks/>
          </p:cNvCxnSpPr>
          <p:nvPr/>
        </p:nvCxnSpPr>
        <p:spPr>
          <a:xfrm flipV="1">
            <a:off x="148372" y="5662955"/>
            <a:ext cx="3302497" cy="10131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xmlns="" id="{D703DBBF-07B0-4A2B-8484-9E6E35997923}"/>
              </a:ext>
            </a:extLst>
          </p:cNvPr>
          <p:cNvCxnSpPr>
            <a:cxnSpLocks/>
          </p:cNvCxnSpPr>
          <p:nvPr/>
        </p:nvCxnSpPr>
        <p:spPr>
          <a:xfrm flipV="1">
            <a:off x="3863285" y="5689276"/>
            <a:ext cx="1525" cy="1319747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xmlns="" id="{FB7A3953-8B39-41BD-8DF3-9AA5A742C5D8}"/>
              </a:ext>
            </a:extLst>
          </p:cNvPr>
          <p:cNvCxnSpPr>
            <a:cxnSpLocks/>
          </p:cNvCxnSpPr>
          <p:nvPr/>
        </p:nvCxnSpPr>
        <p:spPr>
          <a:xfrm flipV="1">
            <a:off x="162585" y="5662955"/>
            <a:ext cx="0" cy="135934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xmlns="" id="{DC666582-CB4E-4EF5-80B7-7021A21ECC0A}"/>
              </a:ext>
            </a:extLst>
          </p:cNvPr>
          <p:cNvCxnSpPr>
            <a:cxnSpLocks/>
          </p:cNvCxnSpPr>
          <p:nvPr/>
        </p:nvCxnSpPr>
        <p:spPr>
          <a:xfrm>
            <a:off x="162585" y="7039691"/>
            <a:ext cx="330249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B5230196-F192-4241-B1B6-0AEA09ED6FA9}"/>
              </a:ext>
            </a:extLst>
          </p:cNvPr>
          <p:cNvSpPr/>
          <p:nvPr/>
        </p:nvSpPr>
        <p:spPr>
          <a:xfrm>
            <a:off x="4824091" y="5732533"/>
            <a:ext cx="38205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ВЫСОКИЙ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211789C0-569C-4AC8-8915-6F99B8F52DF5}"/>
              </a:ext>
            </a:extLst>
          </p:cNvPr>
          <p:cNvSpPr txBox="1"/>
          <p:nvPr/>
        </p:nvSpPr>
        <p:spPr>
          <a:xfrm>
            <a:off x="4773697" y="5971073"/>
            <a:ext cx="2307458" cy="907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sz="1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качеством</a:t>
            </a:r>
          </a:p>
          <a:p>
            <a:pPr algn="ctr"/>
            <a:r>
              <a:rPr lang="ru-RU" sz="17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xmlns="" id="{236B4535-115B-4DFA-91E2-7FE5E789C327}"/>
              </a:ext>
            </a:extLst>
          </p:cNvPr>
          <p:cNvCxnSpPr>
            <a:cxnSpLocks/>
          </p:cNvCxnSpPr>
          <p:nvPr/>
        </p:nvCxnSpPr>
        <p:spPr>
          <a:xfrm>
            <a:off x="3854816" y="5679530"/>
            <a:ext cx="328804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xmlns="" id="{B11A962B-63A7-43A1-BBB6-09EA9EE1CA22}"/>
              </a:ext>
            </a:extLst>
          </p:cNvPr>
          <p:cNvCxnSpPr>
            <a:cxnSpLocks/>
          </p:cNvCxnSpPr>
          <p:nvPr/>
        </p:nvCxnSpPr>
        <p:spPr>
          <a:xfrm flipV="1">
            <a:off x="7141923" y="5659847"/>
            <a:ext cx="0" cy="135934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xmlns="" id="{E0CAD90A-AC0F-4DF3-B0A0-4CB73284E35F}"/>
              </a:ext>
            </a:extLst>
          </p:cNvPr>
          <p:cNvCxnSpPr>
            <a:cxnSpLocks/>
          </p:cNvCxnSpPr>
          <p:nvPr/>
        </p:nvCxnSpPr>
        <p:spPr>
          <a:xfrm flipV="1">
            <a:off x="3847121" y="7009023"/>
            <a:ext cx="3294802" cy="1327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002897CA-F634-490F-8B6D-35ADC55ADD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20916" y="5806133"/>
            <a:ext cx="589006" cy="523220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989C98B7-516C-4C1F-85B8-739ADF6EF044}"/>
              </a:ext>
            </a:extLst>
          </p:cNvPr>
          <p:cNvSpPr txBox="1"/>
          <p:nvPr/>
        </p:nvSpPr>
        <p:spPr>
          <a:xfrm>
            <a:off x="3900538" y="6329353"/>
            <a:ext cx="1079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xmlns="" id="{7FC2990E-25D4-43FB-8D3D-B535D617F96D}"/>
              </a:ext>
            </a:extLst>
          </p:cNvPr>
          <p:cNvCxnSpPr>
            <a:cxnSpLocks/>
          </p:cNvCxnSpPr>
          <p:nvPr/>
        </p:nvCxnSpPr>
        <p:spPr>
          <a:xfrm flipH="1" flipV="1">
            <a:off x="3450869" y="5639344"/>
            <a:ext cx="14214" cy="1400347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2B437AE3-F5A8-4810-AACA-1C4933316999}"/>
              </a:ext>
            </a:extLst>
          </p:cNvPr>
          <p:cNvSpPr txBox="1"/>
          <p:nvPr/>
        </p:nvSpPr>
        <p:spPr>
          <a:xfrm>
            <a:off x="3456307" y="5980374"/>
            <a:ext cx="40182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6600"/>
                </a:solidFill>
                <a:latin typeface="Muller Narrow Light" panose="00000400000000000000" pitchFamily="50" charset="-52"/>
              </a:rPr>
              <a:t>+</a:t>
            </a:r>
            <a:endParaRPr lang="ru-RU" sz="3200" b="1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AD7AC42C-3EBF-4450-BCCB-6AC8617F6C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50" name="Скругленный прямоугольник 20">
            <a:extLst>
              <a:ext uri="{FF2B5EF4-FFF2-40B4-BE49-F238E27FC236}">
                <a16:creationId xmlns:a16="http://schemas.microsoft.com/office/drawing/2014/main" xmlns="" id="{DAEE6725-6005-410C-BBB3-4DD0754660F5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51" name="Скругленный прямоугольник 20">
            <a:extLst>
              <a:ext uri="{FF2B5EF4-FFF2-40B4-BE49-F238E27FC236}">
                <a16:creationId xmlns:a16="http://schemas.microsoft.com/office/drawing/2014/main" xmlns="" id="{B4F08B37-F1CC-46AC-8B9B-A01B86394F7F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52" name="Рисунок 51">
            <a:extLst>
              <a:ext uri="{FF2B5EF4-FFF2-40B4-BE49-F238E27FC236}">
                <a16:creationId xmlns:a16="http://schemas.microsoft.com/office/drawing/2014/main" xmlns="" id="{4B8C4D9D-DCDB-453E-88EB-DED21F244C8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33579" y="4996760"/>
            <a:ext cx="432682" cy="309059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xmlns="" id="{C2908954-0AC1-42C2-823E-DE5D6FABAD8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92159" y="2068025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6031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УСЛУГ ДЕТСКОГО ОТДЫХА И ОЗДОРОВЛЕНИЯ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445846" y="239102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337184" y="239102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34,2%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45,6%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31,1%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93000" y="4971425"/>
            <a:ext cx="500266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627590" y="3317466"/>
            <a:ext cx="5229523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/>
                <a:ea typeface="Calibri" panose="020F0502020204030204" pitchFamily="34" charset="0"/>
              </a:rPr>
              <a:t>(НЕЗНАЧИТЕЛЬНО ВЫРАЖЕН)</a:t>
            </a:r>
            <a:endParaRPr lang="ru-RU" dirty="0">
              <a:latin typeface="Muller Narrow Light" panose="00000400000000000000" pitchFamily="50" charset="-52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нестабильность российского законодательства</a:t>
            </a:r>
          </a:p>
          <a:p>
            <a:pPr algn="ctr"/>
            <a:r>
              <a:rPr lang="ru-RU" dirty="0">
                <a:latin typeface="Muller Narrow Light" panose="00000400000000000000"/>
                <a:ea typeface="Calibri" panose="020F0502020204030204" pitchFamily="34" charset="0"/>
              </a:rPr>
              <a:t>коррупции</a:t>
            </a:r>
            <a:endParaRPr lang="ru-RU" dirty="0">
              <a:latin typeface="Muller Narrow Light" panose="0000040000000000000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E484B37-26E1-4C9C-971F-4F44BEC07E24}"/>
              </a:ext>
            </a:extLst>
          </p:cNvPr>
          <p:cNvSpPr/>
          <p:nvPr/>
        </p:nvSpPr>
        <p:spPr>
          <a:xfrm>
            <a:off x="6861230" y="2788233"/>
            <a:ext cx="51385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EDF4B8C6-96BD-402A-92C2-87E772338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6415" y="2753717"/>
            <a:ext cx="488741" cy="469141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670913" y="3769455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813788" y="5402797"/>
            <a:ext cx="1747011" cy="36047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63506" y="93683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284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5024AAE0-0E63-4EB9-AFBC-AA44962783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2" name="Скругленный прямоугольник 20">
            <a:extLst>
              <a:ext uri="{FF2B5EF4-FFF2-40B4-BE49-F238E27FC236}">
                <a16:creationId xmlns:a16="http://schemas.microsoft.com/office/drawing/2014/main" xmlns="" id="{29AC4176-9575-44B2-9C8E-9FC50A38F3D4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4" name="Скругленный прямоугольник 20">
            <a:extLst>
              <a:ext uri="{FF2B5EF4-FFF2-40B4-BE49-F238E27FC236}">
                <a16:creationId xmlns:a16="http://schemas.microsoft.com/office/drawing/2014/main" xmlns="" id="{25042531-FA3A-44C4-9D50-138526A708CC}"/>
              </a:ext>
            </a:extLst>
          </p:cNvPr>
          <p:cNvSpPr/>
          <p:nvPr/>
        </p:nvSpPr>
        <p:spPr>
          <a:xfrm>
            <a:off x="7301522" y="1859974"/>
            <a:ext cx="3850753" cy="748706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9ACF6E37-0900-4052-AA16-CC3ABF857A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72096" y="2118969"/>
            <a:ext cx="442219" cy="461126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B3127874-D743-406A-A26D-90C405802A0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32474" y="5058528"/>
            <a:ext cx="432682" cy="309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7034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МЕДИЦИНСКИХ УСЛУГ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8695490" y="22770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993526" y="227706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19,5%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27,8%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31,7%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7076939" y="5033343"/>
            <a:ext cx="494255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                       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   </a:t>
            </a: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519815" y="3314460"/>
            <a:ext cx="543289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сложность/затянутость процедуры получения лицензий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E484B37-26E1-4C9C-971F-4F44BEC07E24}"/>
              </a:ext>
            </a:extLst>
          </p:cNvPr>
          <p:cNvSpPr/>
          <p:nvPr/>
        </p:nvSpPr>
        <p:spPr>
          <a:xfrm>
            <a:off x="6866261" y="2658959"/>
            <a:ext cx="58090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</a:t>
            </a:r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</a:t>
            </a:r>
            <a:r>
              <a:rPr lang="ru-RU" sz="3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16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EDF4B8C6-96BD-402A-92C2-87E772338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8863" y="2770909"/>
            <a:ext cx="448687" cy="43069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535645" y="3785797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920663" y="5496444"/>
            <a:ext cx="1941176" cy="601548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УМЕРЕННО-ВЫСОКАЯ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437776" y="91257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320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xmlns="" id="{DDB3394E-0E74-4588-8839-5CB5EA18C7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058706"/>
            <a:ext cx="438650" cy="439373"/>
          </a:xfrm>
          <a:prstGeom prst="rect">
            <a:avLst/>
          </a:prstGeom>
        </p:spPr>
      </p:pic>
      <p:sp>
        <p:nvSpPr>
          <p:cNvPr id="43" name="Скругленный прямоугольник 20">
            <a:extLst>
              <a:ext uri="{FF2B5EF4-FFF2-40B4-BE49-F238E27FC236}">
                <a16:creationId xmlns:a16="http://schemas.microsoft.com/office/drawing/2014/main" xmlns="" id="{B76A8FB4-2611-48DF-90F7-5E89BD07D8B2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46" name="Скругленный прямоугольник 20">
            <a:extLst>
              <a:ext uri="{FF2B5EF4-FFF2-40B4-BE49-F238E27FC236}">
                <a16:creationId xmlns:a16="http://schemas.microsoft.com/office/drawing/2014/main" xmlns="" id="{4CBBE87F-B18A-4FA7-9751-C2C8B243AE0F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3D12C937-C3A5-4E54-BC4C-68F12F5338F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1633" y="5077160"/>
            <a:ext cx="432682" cy="309059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D921B663-D8D9-4274-BDF9-3D52B2BD572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72096" y="2118969"/>
            <a:ext cx="442219" cy="461126"/>
          </a:xfrm>
          <a:prstGeom prst="rect">
            <a:avLst/>
          </a:prstGeom>
        </p:spPr>
      </p:pic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DC1DD396-3EE3-4586-9B75-63DF6F8FFADB}"/>
              </a:ext>
            </a:extLst>
          </p:cNvPr>
          <p:cNvSpPr/>
          <p:nvPr/>
        </p:nvSpPr>
        <p:spPr>
          <a:xfrm>
            <a:off x="1279376" y="5656254"/>
            <a:ext cx="22044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НИЗКИЙ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54168647-5447-4199-B225-843782873240}"/>
              </a:ext>
            </a:extLst>
          </p:cNvPr>
          <p:cNvSpPr txBox="1"/>
          <p:nvPr/>
        </p:nvSpPr>
        <p:spPr>
          <a:xfrm>
            <a:off x="1130319" y="5933680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sz="1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уровнем цен</a:t>
            </a:r>
          </a:p>
          <a:p>
            <a:pPr algn="ctr"/>
            <a:r>
              <a:rPr lang="ru-RU" sz="17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374F4B4-A563-497A-B5A2-B3CA5377C400}"/>
              </a:ext>
            </a:extLst>
          </p:cNvPr>
          <p:cNvSpPr txBox="1"/>
          <p:nvPr/>
        </p:nvSpPr>
        <p:spPr>
          <a:xfrm>
            <a:off x="188697" y="6225558"/>
            <a:ext cx="1079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60" name="Прямая соединительная линия 59">
            <a:extLst>
              <a:ext uri="{FF2B5EF4-FFF2-40B4-BE49-F238E27FC236}">
                <a16:creationId xmlns:a16="http://schemas.microsoft.com/office/drawing/2014/main" xmlns="" id="{80FAA59C-3B1E-46B2-997C-633E610361D5}"/>
              </a:ext>
            </a:extLst>
          </p:cNvPr>
          <p:cNvCxnSpPr>
            <a:cxnSpLocks/>
          </p:cNvCxnSpPr>
          <p:nvPr/>
        </p:nvCxnSpPr>
        <p:spPr>
          <a:xfrm flipV="1">
            <a:off x="193598" y="5554341"/>
            <a:ext cx="3233941" cy="5763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xmlns="" id="{FD6CEB0E-37A6-4B25-9BDC-905D4427005A}"/>
              </a:ext>
            </a:extLst>
          </p:cNvPr>
          <p:cNvCxnSpPr>
            <a:cxnSpLocks/>
          </p:cNvCxnSpPr>
          <p:nvPr/>
        </p:nvCxnSpPr>
        <p:spPr>
          <a:xfrm flipV="1">
            <a:off x="196333" y="6916996"/>
            <a:ext cx="3228469" cy="655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>
            <a:extLst>
              <a:ext uri="{FF2B5EF4-FFF2-40B4-BE49-F238E27FC236}">
                <a16:creationId xmlns:a16="http://schemas.microsoft.com/office/drawing/2014/main" xmlns="" id="{2C4F679D-5178-48C9-AE3B-C76001545108}"/>
              </a:ext>
            </a:extLst>
          </p:cNvPr>
          <p:cNvCxnSpPr>
            <a:cxnSpLocks/>
          </p:cNvCxnSpPr>
          <p:nvPr/>
        </p:nvCxnSpPr>
        <p:spPr>
          <a:xfrm flipV="1">
            <a:off x="220135" y="5545888"/>
            <a:ext cx="0" cy="1359340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Рисунок 64">
            <a:extLst>
              <a:ext uri="{FF2B5EF4-FFF2-40B4-BE49-F238E27FC236}">
                <a16:creationId xmlns:a16="http://schemas.microsoft.com/office/drawing/2014/main" xmlns="" id="{DA4FCFDB-EB92-4C97-83CD-4B0AEE84C79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6443" y="5697882"/>
            <a:ext cx="436133" cy="436133"/>
          </a:xfrm>
          <a:prstGeom prst="rect">
            <a:avLst/>
          </a:prstGeom>
        </p:spPr>
      </p:pic>
      <p:cxnSp>
        <p:nvCxnSpPr>
          <p:cNvPr id="66" name="Прямая соединительная линия 65">
            <a:extLst>
              <a:ext uri="{FF2B5EF4-FFF2-40B4-BE49-F238E27FC236}">
                <a16:creationId xmlns:a16="http://schemas.microsoft.com/office/drawing/2014/main" xmlns="" id="{1B3CB796-2998-43B4-B669-AA8C0CBCCAB3}"/>
              </a:ext>
            </a:extLst>
          </p:cNvPr>
          <p:cNvCxnSpPr>
            <a:cxnSpLocks/>
          </p:cNvCxnSpPr>
          <p:nvPr/>
        </p:nvCxnSpPr>
        <p:spPr>
          <a:xfrm flipV="1">
            <a:off x="3427539" y="5545888"/>
            <a:ext cx="0" cy="1359340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xmlns="" id="{F8CC78FA-11AE-4034-99A7-EA56C35551F1}"/>
              </a:ext>
            </a:extLst>
          </p:cNvPr>
          <p:cNvSpPr/>
          <p:nvPr/>
        </p:nvSpPr>
        <p:spPr>
          <a:xfrm>
            <a:off x="4852642" y="5697882"/>
            <a:ext cx="22044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НИЗКИЙ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A3E4BF80-490C-4670-8337-173414EE5298}"/>
              </a:ext>
            </a:extLst>
          </p:cNvPr>
          <p:cNvSpPr txBox="1"/>
          <p:nvPr/>
        </p:nvSpPr>
        <p:spPr>
          <a:xfrm>
            <a:off x="4713209" y="5957792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качеством</a:t>
            </a:r>
            <a:endParaRPr lang="ru-RU" sz="1800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sz="17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D3B08986-B7ED-4CDF-83E9-8C5DCEC5E3EF}"/>
              </a:ext>
            </a:extLst>
          </p:cNvPr>
          <p:cNvSpPr txBox="1"/>
          <p:nvPr/>
        </p:nvSpPr>
        <p:spPr>
          <a:xfrm>
            <a:off x="3771587" y="6249670"/>
            <a:ext cx="1079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70" name="Прямая соединительная линия 69">
            <a:extLst>
              <a:ext uri="{FF2B5EF4-FFF2-40B4-BE49-F238E27FC236}">
                <a16:creationId xmlns:a16="http://schemas.microsoft.com/office/drawing/2014/main" xmlns="" id="{BB76730D-D80A-4820-9796-3F7662D60BE8}"/>
              </a:ext>
            </a:extLst>
          </p:cNvPr>
          <p:cNvCxnSpPr>
            <a:cxnSpLocks/>
          </p:cNvCxnSpPr>
          <p:nvPr/>
        </p:nvCxnSpPr>
        <p:spPr>
          <a:xfrm flipV="1">
            <a:off x="3786725" y="5548578"/>
            <a:ext cx="3233941" cy="5763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>
            <a:extLst>
              <a:ext uri="{FF2B5EF4-FFF2-40B4-BE49-F238E27FC236}">
                <a16:creationId xmlns:a16="http://schemas.microsoft.com/office/drawing/2014/main" xmlns="" id="{F33B8C99-FF5C-4B25-8736-1A912ECC95E2}"/>
              </a:ext>
            </a:extLst>
          </p:cNvPr>
          <p:cNvCxnSpPr>
            <a:cxnSpLocks/>
          </p:cNvCxnSpPr>
          <p:nvPr/>
        </p:nvCxnSpPr>
        <p:spPr>
          <a:xfrm flipV="1">
            <a:off x="7020665" y="5532919"/>
            <a:ext cx="2670" cy="1378051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>
            <a:extLst>
              <a:ext uri="{FF2B5EF4-FFF2-40B4-BE49-F238E27FC236}">
                <a16:creationId xmlns:a16="http://schemas.microsoft.com/office/drawing/2014/main" xmlns="" id="{90CE3EDE-7C9E-4231-BAB3-D0787102CEAD}"/>
              </a:ext>
            </a:extLst>
          </p:cNvPr>
          <p:cNvCxnSpPr>
            <a:cxnSpLocks/>
          </p:cNvCxnSpPr>
          <p:nvPr/>
        </p:nvCxnSpPr>
        <p:spPr>
          <a:xfrm flipV="1">
            <a:off x="3792198" y="6910314"/>
            <a:ext cx="3228469" cy="655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>
            <a:extLst>
              <a:ext uri="{FF2B5EF4-FFF2-40B4-BE49-F238E27FC236}">
                <a16:creationId xmlns:a16="http://schemas.microsoft.com/office/drawing/2014/main" xmlns="" id="{2B52D539-3B92-42C6-8078-90E5201BD195}"/>
              </a:ext>
            </a:extLst>
          </p:cNvPr>
          <p:cNvCxnSpPr>
            <a:cxnSpLocks/>
          </p:cNvCxnSpPr>
          <p:nvPr/>
        </p:nvCxnSpPr>
        <p:spPr>
          <a:xfrm flipV="1">
            <a:off x="3803025" y="5570000"/>
            <a:ext cx="0" cy="1359340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Рисунок 73">
            <a:extLst>
              <a:ext uri="{FF2B5EF4-FFF2-40B4-BE49-F238E27FC236}">
                <a16:creationId xmlns:a16="http://schemas.microsoft.com/office/drawing/2014/main" xmlns="" id="{055BA72E-B296-48EA-B236-9418BAD744C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69567" y="5722274"/>
            <a:ext cx="436133" cy="436133"/>
          </a:xfrm>
          <a:prstGeom prst="rect">
            <a:avLst/>
          </a:prstGeom>
        </p:spPr>
      </p:pic>
      <p:sp>
        <p:nvSpPr>
          <p:cNvPr id="75" name="Знак ''плюс'' 74">
            <a:extLst>
              <a:ext uri="{FF2B5EF4-FFF2-40B4-BE49-F238E27FC236}">
                <a16:creationId xmlns:a16="http://schemas.microsoft.com/office/drawing/2014/main" xmlns="" id="{4130E597-0AC4-4F2F-BFAE-2AB05FDD6813}"/>
              </a:ext>
            </a:extLst>
          </p:cNvPr>
          <p:cNvSpPr/>
          <p:nvPr/>
        </p:nvSpPr>
        <p:spPr>
          <a:xfrm>
            <a:off x="3455868" y="6012511"/>
            <a:ext cx="302529" cy="339755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0082C8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752040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2</a:t>
            </a:fld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ЦЕЛЬ МОНИТОРИНГА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7992048" y="251660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534532" y="251660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A196E11-E3E6-E84A-B499-71C63C8479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120" y="1113844"/>
            <a:ext cx="621293" cy="44378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65413" y="920237"/>
            <a:ext cx="62021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ИССЛЕДОВАНИЕ </a:t>
            </a:r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текущей ситуации на  </a:t>
            </a:r>
            <a:r>
              <a:rPr lang="ru-RU" sz="2800" dirty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39 рынках </a:t>
            </a:r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товаров, работ, услуг Мурманской области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2897964D-AEBA-0A49-B3C6-359A5C4B97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49" y="2027580"/>
            <a:ext cx="645434" cy="69153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289554" y="2065489"/>
            <a:ext cx="6202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АНАЛИЗ </a:t>
            </a:r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факторов ограничивающих конкуренцию на рынках товаров, работ, услуг Мурманской области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49" y="3221331"/>
            <a:ext cx="621293" cy="62129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289554" y="3134738"/>
            <a:ext cx="62021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РАЗРАБОТКА  </a:t>
            </a:r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предложений по исключению факторов ограничивающих конкуренцию на рынках товаров, работ, услуг Мурманской области 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632049" y="4546528"/>
            <a:ext cx="1104071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236459" y="4762289"/>
            <a:ext cx="99794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Мониторинг состояния и развития конкуренции на рынках товаров, работ, услуг Мурманской области за 2021 год осуществлен в соответствии с требованиями Стандарта развития конкуренции в субъектах Российской Федерации, утвержденного распоряжением Правительства РФ от 17.04.2019 № 768-р, приказа Минэкономразвития России от 11.03.2020 № 130 «Об утверждении единой методики мониторинга состояния и развития конкуренции на товарных рынках субъекта Российской Федерации»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98C0ED48-6716-234E-B89B-FB5290D425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072" y="5460486"/>
            <a:ext cx="563387" cy="66399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00D20A0-FA28-4573-B05C-382E9FCBE5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7600" y="706233"/>
            <a:ext cx="4623981" cy="376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366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УСЛУГ РОЗНИЧНОЙ ТОРГОВЛИ ЛЕКАРСТВЕННЫМИ ПРЕПАРАТАМИ, МЕДИЦИНСКИМИ ИЗДЕЛИЯМИ И СОПУТСТВУЮЩИМИ ТОВАРАМИ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311722" y="65831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69672" y="652057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34,4%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65,3%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66,3%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959275" y="4730533"/>
            <a:ext cx="51980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51668" y="3293544"/>
            <a:ext cx="5405695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нестабильность российского законодательства</a:t>
            </a:r>
            <a:endParaRPr lang="ru-RU" dirty="0">
              <a:latin typeface="Muller Narrow Light" panose="0000040000000000000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E484B37-26E1-4C9C-971F-4F44BEC07E24}"/>
              </a:ext>
            </a:extLst>
          </p:cNvPr>
          <p:cNvSpPr/>
          <p:nvPr/>
        </p:nvSpPr>
        <p:spPr>
          <a:xfrm>
            <a:off x="6959276" y="2725784"/>
            <a:ext cx="54665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829028" y="3726370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10109240" y="5240881"/>
            <a:ext cx="1472869" cy="298122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СРЕДНЯЯ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73744" y="110053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113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B657B4C1-3E39-4FD9-AE19-C81AD5B09C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AD3BD47D-E8F9-465A-AC19-5D9F884992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4" name="Скругленный прямоугольник 20">
            <a:extLst>
              <a:ext uri="{FF2B5EF4-FFF2-40B4-BE49-F238E27FC236}">
                <a16:creationId xmlns:a16="http://schemas.microsoft.com/office/drawing/2014/main" xmlns="" id="{B4107646-5CE6-4F5A-94B7-92B5AADE4129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AA420D3C-F313-4E94-A3AE-E676D6E13DF8}"/>
              </a:ext>
            </a:extLst>
          </p:cNvPr>
          <p:cNvSpPr/>
          <p:nvPr/>
        </p:nvSpPr>
        <p:spPr>
          <a:xfrm>
            <a:off x="7040498" y="1948950"/>
            <a:ext cx="3850753" cy="699860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7A9F313D-C266-452E-BB39-0EAB10DC1F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7251" y="4871967"/>
            <a:ext cx="432682" cy="30905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8214EF1E-2F88-411D-B4F8-CF1654B3513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4C796468-E2B2-438C-80E4-841A987C7E95}"/>
              </a:ext>
            </a:extLst>
          </p:cNvPr>
          <p:cNvSpPr/>
          <p:nvPr/>
        </p:nvSpPr>
        <p:spPr>
          <a:xfrm>
            <a:off x="1317257" y="5869812"/>
            <a:ext cx="38205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ВЫСОКИЙ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xmlns="" id="{8F796758-A0F6-4E81-88B5-26EF807D06AC}"/>
              </a:ext>
            </a:extLst>
          </p:cNvPr>
          <p:cNvCxnSpPr>
            <a:cxnSpLocks/>
          </p:cNvCxnSpPr>
          <p:nvPr/>
        </p:nvCxnSpPr>
        <p:spPr>
          <a:xfrm flipV="1">
            <a:off x="376818" y="5697492"/>
            <a:ext cx="3628859" cy="13015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xmlns="" id="{C6467B1E-E152-472F-9172-105E032535E3}"/>
              </a:ext>
            </a:extLst>
          </p:cNvPr>
          <p:cNvCxnSpPr>
            <a:cxnSpLocks/>
          </p:cNvCxnSpPr>
          <p:nvPr/>
        </p:nvCxnSpPr>
        <p:spPr>
          <a:xfrm flipV="1">
            <a:off x="3991888" y="5710507"/>
            <a:ext cx="0" cy="135934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xmlns="" id="{E8EE4B16-6C40-459F-9853-CCBE6E738E6D}"/>
              </a:ext>
            </a:extLst>
          </p:cNvPr>
          <p:cNvCxnSpPr>
            <a:cxnSpLocks/>
          </p:cNvCxnSpPr>
          <p:nvPr/>
        </p:nvCxnSpPr>
        <p:spPr>
          <a:xfrm flipV="1">
            <a:off x="382291" y="7054120"/>
            <a:ext cx="3628859" cy="13015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C3804439-28F0-4E23-902C-212619D6162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2058" y="5834399"/>
            <a:ext cx="589006" cy="52322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AFE22BCE-64D3-4DEB-A197-E37E9CC309F2}"/>
              </a:ext>
            </a:extLst>
          </p:cNvPr>
          <p:cNvSpPr txBox="1"/>
          <p:nvPr/>
        </p:nvSpPr>
        <p:spPr>
          <a:xfrm>
            <a:off x="361680" y="6386812"/>
            <a:ext cx="1079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xmlns="" id="{4A862122-E85A-4553-BD18-BFD1F51098F9}"/>
              </a:ext>
            </a:extLst>
          </p:cNvPr>
          <p:cNvCxnSpPr>
            <a:cxnSpLocks/>
          </p:cNvCxnSpPr>
          <p:nvPr/>
        </p:nvCxnSpPr>
        <p:spPr>
          <a:xfrm flipV="1">
            <a:off x="397335" y="5697492"/>
            <a:ext cx="0" cy="135934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B65D5715-92A9-4551-854D-988890262F40}"/>
              </a:ext>
            </a:extLst>
          </p:cNvPr>
          <p:cNvSpPr txBox="1"/>
          <p:nvPr/>
        </p:nvSpPr>
        <p:spPr>
          <a:xfrm>
            <a:off x="1236977" y="6130790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sz="1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качеством</a:t>
            </a:r>
          </a:p>
          <a:p>
            <a:pPr algn="ctr"/>
            <a:r>
              <a:rPr lang="ru-RU" sz="17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</p:spTree>
    <p:extLst>
      <p:ext uri="{BB962C8B-B14F-4D97-AF65-F5344CB8AC3E}">
        <p14:creationId xmlns:p14="http://schemas.microsoft.com/office/powerpoint/2010/main" val="37196016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1161233" y="-28132"/>
            <a:ext cx="10301230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ПСИХОЛОГО-ПЕДАГОГИЧЕСКОГО СОПРОВОЖДЕНИЯ ДЕТЕЙ С ОГРАНИЧЕННЫМИ ВОЗМОЖНОСТЯМИ ЗДОРОВЬЯ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 flipV="1">
            <a:off x="11642022" y="444093"/>
            <a:ext cx="419685" cy="4828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556105" y="493294"/>
            <a:ext cx="393472" cy="2414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30,2%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33,5%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27,5%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66261" y="5155028"/>
            <a:ext cx="519544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33,3%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513592" y="3169125"/>
            <a:ext cx="543289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высокие налоги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необходимость устанавливать партнерские отношения с органами власти</a:t>
            </a:r>
            <a:endParaRPr lang="ru-RU" dirty="0">
              <a:latin typeface="Muller Narrow Light" panose="0000040000000000000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E484B37-26E1-4C9C-971F-4F44BEC07E24}"/>
              </a:ext>
            </a:extLst>
          </p:cNvPr>
          <p:cNvSpPr/>
          <p:nvPr/>
        </p:nvSpPr>
        <p:spPr>
          <a:xfrm>
            <a:off x="6866261" y="2723654"/>
            <a:ext cx="54552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</a:t>
            </a:r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6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EDF4B8C6-96BD-402A-92C2-87E772338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658603" y="3542906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662339" y="5667288"/>
            <a:ext cx="2399367" cy="36047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СЛАБО-УМЕРЕННАЯ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304817" y="98967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24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xmlns="" id="{2A6DA04A-2CA6-4C99-A5FA-D06543D87F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40" name="Скругленный прямоугольник 20">
            <a:extLst>
              <a:ext uri="{FF2B5EF4-FFF2-40B4-BE49-F238E27FC236}">
                <a16:creationId xmlns:a16="http://schemas.microsoft.com/office/drawing/2014/main" xmlns="" id="{CDBD2B97-D12D-4A7F-A3B3-BD1F4ADC3007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41" name="Скругленный прямоугольник 20">
            <a:extLst>
              <a:ext uri="{FF2B5EF4-FFF2-40B4-BE49-F238E27FC236}">
                <a16:creationId xmlns:a16="http://schemas.microsoft.com/office/drawing/2014/main" xmlns="" id="{80407472-EC80-48E8-89BE-6B4327310593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xmlns="" id="{87268AA1-3419-4E3B-9362-5580B2AAC02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5197729"/>
            <a:ext cx="432682" cy="309059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5E04CDC5-11D8-4CB7-81E8-DEE0406D438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8568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СОЦИАЛЬНЫХ УСЛУГ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8597382" y="21273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3018104" y="239102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45,5%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49,6%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43,3%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41716" y="4928612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51668" y="3473255"/>
            <a:ext cx="5229523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85750" indent="-109538">
              <a:buFont typeface="Arial" panose="020B0604020202020204" pitchFamily="34" charset="0"/>
              <a:buChar char="•"/>
            </a:pPr>
            <a:r>
              <a:rPr lang="ru-RU" sz="2000" dirty="0">
                <a:effectLst/>
                <a:latin typeface="Muller Narrow Light" panose="00000400000000000000"/>
                <a:ea typeface="Calibri" panose="020F0502020204030204" pitchFamily="34" charset="0"/>
              </a:rPr>
              <a:t>  высокие налоги</a:t>
            </a:r>
            <a:endParaRPr lang="ru-RU" sz="2000" dirty="0">
              <a:latin typeface="Muller Narrow Light" panose="0000040000000000000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E484B37-26E1-4C9C-971F-4F44BEC07E24}"/>
              </a:ext>
            </a:extLst>
          </p:cNvPr>
          <p:cNvSpPr/>
          <p:nvPr/>
        </p:nvSpPr>
        <p:spPr>
          <a:xfrm>
            <a:off x="6892930" y="2848341"/>
            <a:ext cx="57020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794991" y="4035139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713716" y="5444231"/>
            <a:ext cx="2222089" cy="295139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357960" y="947393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80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D94522DF-9BC6-47EA-AE2B-B887F81633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85A8473D-1E03-41A9-B8D2-0E1BA1F733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4" name="Скругленный прямоугольник 20">
            <a:extLst>
              <a:ext uri="{FF2B5EF4-FFF2-40B4-BE49-F238E27FC236}">
                <a16:creationId xmlns:a16="http://schemas.microsoft.com/office/drawing/2014/main" xmlns="" id="{60440441-1AE2-4CD1-A75B-DF9070BA02CB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06B4BEFB-4CBC-46EB-80A4-F7B86DB777D6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73E5696F-FF6D-47CA-A6C1-7ADF42261E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5026496"/>
            <a:ext cx="432682" cy="30905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F5643B38-6AE9-4EE6-AEC8-FA8DCDF3BA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2103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078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7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РИТУАЛЬНЫХ УСЛУГ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8626395" y="241962"/>
            <a:ext cx="42093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3348165" y="241962"/>
            <a:ext cx="4443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35,4%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60,1%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64,4%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45394" y="5376258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</a:t>
            </a:r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21295" y="3071911"/>
            <a:ext cx="56145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sz="1600" dirty="0">
                <a:latin typeface="Muller Narrow Light" panose="00000400000000000000" pitchFamily="50" charset="-52"/>
              </a:rPr>
              <a:t>(НЕЗНАЧИТЕЛЬНО ВЫРАЖЕНЫ)</a:t>
            </a:r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/>
              </a:rPr>
              <a:t>сложность получения доступа к земельным участкам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коррупция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иные действия/давление со стороны органов власти, препятствующие ведению бизнеса на рынке</a:t>
            </a:r>
            <a:endParaRPr lang="ru-RU" dirty="0">
              <a:latin typeface="Muller Narrow Light" panose="0000040000000000000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E484B37-26E1-4C9C-971F-4F44BEC07E24}"/>
              </a:ext>
            </a:extLst>
          </p:cNvPr>
          <p:cNvSpPr/>
          <p:nvPr/>
        </p:nvSpPr>
        <p:spPr>
          <a:xfrm>
            <a:off x="6828242" y="2652002"/>
            <a:ext cx="53626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920218" y="3456960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989588" y="5839503"/>
            <a:ext cx="1803325" cy="335356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82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7BE2846E-A459-4454-BD06-B2C310F408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9417" y="2711245"/>
            <a:ext cx="456150" cy="4378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1210EA75-4186-4456-ACBB-407734B09E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4" name="Скругленный прямоугольник 20">
            <a:extLst>
              <a:ext uri="{FF2B5EF4-FFF2-40B4-BE49-F238E27FC236}">
                <a16:creationId xmlns:a16="http://schemas.microsoft.com/office/drawing/2014/main" xmlns="" id="{D95FBC31-66F0-4049-8763-73290D40AEEE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3BBF74C0-1E7A-4506-9DF8-5E255739310C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520A0BFE-8D46-431C-B818-E39A74D849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3672" y="5530444"/>
            <a:ext cx="432682" cy="30905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AB2A2086-98C0-49AB-A432-CCFEF8CB056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776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ТЕПЛОСНАБЖЕНИЯ (ПРОИЗВОДСТВО ТЕПЛОВОЙ ЭНЕРГИИ)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354893" y="239102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406099" y="239102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25,9%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59,1%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31,2%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59418" y="4616737"/>
            <a:ext cx="5647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80%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666144" y="3319134"/>
            <a:ext cx="5229523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E484B37-26E1-4C9C-971F-4F44BEC07E24}"/>
              </a:ext>
            </a:extLst>
          </p:cNvPr>
          <p:cNvSpPr/>
          <p:nvPr/>
        </p:nvSpPr>
        <p:spPr>
          <a:xfrm>
            <a:off x="6859418" y="2794924"/>
            <a:ext cx="53017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709467" y="3763212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791757" y="5125034"/>
            <a:ext cx="1280186" cy="310326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63506" y="93683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37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8A6A5B42-3375-478A-8F16-91BD967A2E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781FE3A9-E9CF-4C20-B077-EF195FF506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4" name="Скругленный прямоугольник 20">
            <a:extLst>
              <a:ext uri="{FF2B5EF4-FFF2-40B4-BE49-F238E27FC236}">
                <a16:creationId xmlns:a16="http://schemas.microsoft.com/office/drawing/2014/main" xmlns="" id="{D00527CF-A43E-44EA-B53B-3CA90EEAEA4F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07C75303-75BF-4D52-AD13-2D44C1753CC0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169ECA6C-22AC-4157-A263-579AFACA5A6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7251" y="4799581"/>
            <a:ext cx="432682" cy="30905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24E59861-EF77-4AB3-96CF-8A296C41966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0139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УСЛУГ ПО СБОРУ И ТРАНСПОРТИРОВАНИЯ ТКО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594281" y="22165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358744" y="214497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24,4%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40,8%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25,0%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956756" y="5119661"/>
            <a:ext cx="50996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547494" y="2925866"/>
            <a:ext cx="569213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sz="1600" dirty="0">
                <a:latin typeface="Muller Narrow Light" panose="00000400000000000000" pitchFamily="50" charset="-52"/>
              </a:rPr>
              <a:t>(КРАЙНЕ НЕЗНАЧИТЕЛЬНЫ)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 получения доступа к земельным участкам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  <a:cs typeface="Times New Roman" panose="02020603050405020304" pitchFamily="18" charset="0"/>
              </a:rPr>
              <a:t>необходимость устанавливать партнерские отношения с органами власти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  <a:cs typeface="Times New Roman" panose="02020603050405020304" pitchFamily="18" charset="0"/>
              </a:rPr>
              <a:t>иные действия/давление со стороны органов власти, препятствующих ведению бизнеса на рынке</a:t>
            </a:r>
          </a:p>
          <a:p>
            <a:pPr algn="ctr"/>
            <a:endParaRPr lang="ru-RU" dirty="0"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700426" y="3361462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961722" y="5633182"/>
            <a:ext cx="1556512" cy="317145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87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7C6BAAB9-D277-410A-8D9D-989C504732F8}"/>
              </a:ext>
            </a:extLst>
          </p:cNvPr>
          <p:cNvSpPr/>
          <p:nvPr/>
        </p:nvSpPr>
        <p:spPr>
          <a:xfrm>
            <a:off x="6876200" y="2462191"/>
            <a:ext cx="5545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9A28AF16-2FDD-4C8F-AA7B-F2FBA8C385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7252" y="2504872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6C91AE39-D3E9-4885-ACD3-EB0E7BAC12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1868125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D91B06A2-FFC8-4E53-AE1A-61D3770C8CF0}"/>
              </a:ext>
            </a:extLst>
          </p:cNvPr>
          <p:cNvSpPr/>
          <p:nvPr/>
        </p:nvSpPr>
        <p:spPr>
          <a:xfrm>
            <a:off x="730111" y="1812955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5C6B58E2-B22D-492C-8212-282D8EB704AE}"/>
              </a:ext>
            </a:extLst>
          </p:cNvPr>
          <p:cNvSpPr/>
          <p:nvPr/>
        </p:nvSpPr>
        <p:spPr>
          <a:xfrm>
            <a:off x="7057080" y="1794460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F0EF6F34-2E98-4732-8D47-3146CDA14F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0720" y="5193786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AC027F06-9D0F-4FF4-B7D3-B2999EE3ED1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77721" y="1893561"/>
            <a:ext cx="442219" cy="461126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FC8B5B8F-88E0-46BE-809A-0CCA665C893C}"/>
              </a:ext>
            </a:extLst>
          </p:cNvPr>
          <p:cNvSpPr/>
          <p:nvPr/>
        </p:nvSpPr>
        <p:spPr>
          <a:xfrm>
            <a:off x="1279376" y="5656254"/>
            <a:ext cx="22044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НИЗКИЙ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B857732A-5398-44B6-8C11-4751D010FCE7}"/>
              </a:ext>
            </a:extLst>
          </p:cNvPr>
          <p:cNvSpPr txBox="1"/>
          <p:nvPr/>
        </p:nvSpPr>
        <p:spPr>
          <a:xfrm>
            <a:off x="1130319" y="5933680"/>
            <a:ext cx="2307458" cy="907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sz="1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уровнем цен</a:t>
            </a:r>
          </a:p>
          <a:p>
            <a:pPr algn="ctr"/>
            <a:r>
              <a:rPr lang="ru-RU" sz="17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25088652-A4D1-46F3-A329-CE96828353BE}"/>
              </a:ext>
            </a:extLst>
          </p:cNvPr>
          <p:cNvSpPr txBox="1"/>
          <p:nvPr/>
        </p:nvSpPr>
        <p:spPr>
          <a:xfrm>
            <a:off x="188697" y="6225558"/>
            <a:ext cx="1079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xmlns="" id="{B0E949F6-DF50-4DC2-AEB0-B168CE2233B2}"/>
              </a:ext>
            </a:extLst>
          </p:cNvPr>
          <p:cNvCxnSpPr>
            <a:cxnSpLocks/>
          </p:cNvCxnSpPr>
          <p:nvPr/>
        </p:nvCxnSpPr>
        <p:spPr>
          <a:xfrm flipV="1">
            <a:off x="193598" y="5554341"/>
            <a:ext cx="3233941" cy="5763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xmlns="" id="{3042ED0F-04BB-4F4D-9419-50D4A8488780}"/>
              </a:ext>
            </a:extLst>
          </p:cNvPr>
          <p:cNvCxnSpPr>
            <a:cxnSpLocks/>
          </p:cNvCxnSpPr>
          <p:nvPr/>
        </p:nvCxnSpPr>
        <p:spPr>
          <a:xfrm flipV="1">
            <a:off x="196333" y="6916996"/>
            <a:ext cx="3228469" cy="655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xmlns="" id="{BFFA3D77-8C66-40FF-9A30-38BAFCC8BDCA}"/>
              </a:ext>
            </a:extLst>
          </p:cNvPr>
          <p:cNvCxnSpPr>
            <a:cxnSpLocks/>
          </p:cNvCxnSpPr>
          <p:nvPr/>
        </p:nvCxnSpPr>
        <p:spPr>
          <a:xfrm flipV="1">
            <a:off x="220135" y="5545888"/>
            <a:ext cx="0" cy="1359340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Рисунок 37">
            <a:extLst>
              <a:ext uri="{FF2B5EF4-FFF2-40B4-BE49-F238E27FC236}">
                <a16:creationId xmlns:a16="http://schemas.microsoft.com/office/drawing/2014/main" xmlns="" id="{D0B63DE3-0511-4761-8547-4D5353A8755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6443" y="5697882"/>
            <a:ext cx="436133" cy="436133"/>
          </a:xfrm>
          <a:prstGeom prst="rect">
            <a:avLst/>
          </a:prstGeom>
        </p:spPr>
      </p:pic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xmlns="" id="{5919DD3B-1231-4782-A5CA-F35706A73D87}"/>
              </a:ext>
            </a:extLst>
          </p:cNvPr>
          <p:cNvCxnSpPr>
            <a:cxnSpLocks/>
          </p:cNvCxnSpPr>
          <p:nvPr/>
        </p:nvCxnSpPr>
        <p:spPr>
          <a:xfrm flipV="1">
            <a:off x="3427539" y="5545888"/>
            <a:ext cx="0" cy="1359340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CA9B37E1-32A4-4C5F-9611-6CD0D5B85F21}"/>
              </a:ext>
            </a:extLst>
          </p:cNvPr>
          <p:cNvSpPr/>
          <p:nvPr/>
        </p:nvSpPr>
        <p:spPr>
          <a:xfrm>
            <a:off x="4852642" y="5697882"/>
            <a:ext cx="22044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НИЗКИЙ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497C56B0-AD45-42F1-9E37-ED2228F57C61}"/>
              </a:ext>
            </a:extLst>
          </p:cNvPr>
          <p:cNvSpPr txBox="1"/>
          <p:nvPr/>
        </p:nvSpPr>
        <p:spPr>
          <a:xfrm>
            <a:off x="4713209" y="5957792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качеством</a:t>
            </a:r>
            <a:endParaRPr lang="ru-RU" sz="1800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sz="17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9E5E676B-5CF1-4CD1-8747-680CD32017BF}"/>
              </a:ext>
            </a:extLst>
          </p:cNvPr>
          <p:cNvSpPr txBox="1"/>
          <p:nvPr/>
        </p:nvSpPr>
        <p:spPr>
          <a:xfrm>
            <a:off x="3771587" y="6249670"/>
            <a:ext cx="1079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xmlns="" id="{72C38B39-F848-464A-9049-E81CFFAECC3C}"/>
              </a:ext>
            </a:extLst>
          </p:cNvPr>
          <p:cNvCxnSpPr>
            <a:cxnSpLocks/>
          </p:cNvCxnSpPr>
          <p:nvPr/>
        </p:nvCxnSpPr>
        <p:spPr>
          <a:xfrm flipV="1">
            <a:off x="7020665" y="5593146"/>
            <a:ext cx="2670" cy="1378051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xmlns="" id="{39B3BA9C-6C46-4C55-9204-3F9AAB1D64D9}"/>
              </a:ext>
            </a:extLst>
          </p:cNvPr>
          <p:cNvCxnSpPr>
            <a:cxnSpLocks/>
          </p:cNvCxnSpPr>
          <p:nvPr/>
        </p:nvCxnSpPr>
        <p:spPr>
          <a:xfrm flipV="1">
            <a:off x="3792198" y="6910314"/>
            <a:ext cx="3228469" cy="655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xmlns="" id="{BD09C1B0-ECF3-46DD-AA37-372AF297A7ED}"/>
              </a:ext>
            </a:extLst>
          </p:cNvPr>
          <p:cNvCxnSpPr>
            <a:cxnSpLocks/>
          </p:cNvCxnSpPr>
          <p:nvPr/>
        </p:nvCxnSpPr>
        <p:spPr>
          <a:xfrm flipV="1">
            <a:off x="3803025" y="5570000"/>
            <a:ext cx="0" cy="1359340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D0D5D6C7-BC8B-4B65-B50E-516AFD4C451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69567" y="5722274"/>
            <a:ext cx="436133" cy="436133"/>
          </a:xfrm>
          <a:prstGeom prst="rect">
            <a:avLst/>
          </a:prstGeom>
        </p:spPr>
      </p:pic>
      <p:sp>
        <p:nvSpPr>
          <p:cNvPr id="49" name="Знак ''плюс'' 48">
            <a:extLst>
              <a:ext uri="{FF2B5EF4-FFF2-40B4-BE49-F238E27FC236}">
                <a16:creationId xmlns:a16="http://schemas.microsoft.com/office/drawing/2014/main" xmlns="" id="{1E6F934C-21BF-4EEA-ABAB-B3DA2E4AEA4F}"/>
              </a:ext>
            </a:extLst>
          </p:cNvPr>
          <p:cNvSpPr/>
          <p:nvPr/>
        </p:nvSpPr>
        <p:spPr>
          <a:xfrm>
            <a:off x="3455868" y="6012511"/>
            <a:ext cx="302529" cy="339755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0082C8"/>
              </a:highlight>
            </a:endParaRPr>
          </a:p>
        </p:txBody>
      </p:sp>
      <p:cxnSp>
        <p:nvCxnSpPr>
          <p:cNvPr id="50" name="Прямая соединительная линия 49">
            <a:extLst>
              <a:ext uri="{FF2B5EF4-FFF2-40B4-BE49-F238E27FC236}">
                <a16:creationId xmlns:a16="http://schemas.microsoft.com/office/drawing/2014/main" xmlns="" id="{3BE8B671-48AC-4747-B2FA-4492A1B706BF}"/>
              </a:ext>
            </a:extLst>
          </p:cNvPr>
          <p:cNvCxnSpPr>
            <a:cxnSpLocks/>
          </p:cNvCxnSpPr>
          <p:nvPr/>
        </p:nvCxnSpPr>
        <p:spPr>
          <a:xfrm flipV="1">
            <a:off x="3783675" y="5565107"/>
            <a:ext cx="3228469" cy="655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25269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ВЫПОЛНЕНИЯ РАБОТ ПО БЛАГОУСТРОЙСТВУ ГОРОДСКОЙ СРЕДЫ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746609" y="257203"/>
            <a:ext cx="425726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2627" y="257204"/>
            <a:ext cx="478986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F3CF4C97-33B1-4845-9CDE-DE8B4D43AC2A}"/>
              </a:ext>
            </a:extLst>
          </p:cNvPr>
          <p:cNvSpPr/>
          <p:nvPr/>
        </p:nvSpPr>
        <p:spPr>
          <a:xfrm>
            <a:off x="2911935" y="830284"/>
            <a:ext cx="611822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165</a:t>
            </a:r>
            <a:r>
              <a:rPr lang="ru-RU" sz="2400" dirty="0">
                <a:latin typeface="Muller Narrow Light" panose="00000400000000000000" pitchFamily="50" charset="-52"/>
              </a:rPr>
              <a:t> </a:t>
            </a:r>
            <a:r>
              <a:rPr lang="ru-RU" sz="3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организаций на рынке </a:t>
            </a:r>
            <a:endParaRPr lang="ru-RU" sz="2800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660458" y="2572888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26,4%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39,3%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27,9%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961840" y="5413546"/>
            <a:ext cx="51973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73018" y="2806681"/>
            <a:ext cx="543289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r>
              <a:rPr lang="ru-RU" dirty="0">
                <a:latin typeface="Muller Narrow Light" panose="00000400000000000000" pitchFamily="50" charset="-52"/>
              </a:rPr>
              <a:t> </a:t>
            </a: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(ВЫРАЖЕНЫ НЕЗНАЧИТЕЛЬНО)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 получения доступа к земельным участкам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ограничение/сложность доступа к закупкам компаний с государственным участием и субъектов естественных монополий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E484B37-26E1-4C9C-971F-4F44BEC07E24}"/>
              </a:ext>
            </a:extLst>
          </p:cNvPr>
          <p:cNvSpPr/>
          <p:nvPr/>
        </p:nvSpPr>
        <p:spPr>
          <a:xfrm>
            <a:off x="6844063" y="2305958"/>
            <a:ext cx="5484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486" y="2795758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452414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847344" y="3183531"/>
            <a:ext cx="1142875" cy="220952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391110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793719" y="5871042"/>
            <a:ext cx="1996642" cy="294968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49975" y="697057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472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61E23BD2-A3AB-413B-A1C7-5BE2807DCC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410653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8709DA10-87D0-42CC-9E37-1663A5D844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1808" y="1735189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C2B75693-2193-4FEF-A63D-2816564E8373}"/>
              </a:ext>
            </a:extLst>
          </p:cNvPr>
          <p:cNvSpPr/>
          <p:nvPr/>
        </p:nvSpPr>
        <p:spPr>
          <a:xfrm>
            <a:off x="761019" y="1588494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A4D359D1-7C13-4875-8AC8-81B04D526CC9}"/>
              </a:ext>
            </a:extLst>
          </p:cNvPr>
          <p:cNvSpPr/>
          <p:nvPr/>
        </p:nvSpPr>
        <p:spPr>
          <a:xfrm>
            <a:off x="7104783" y="1609511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1A4A9243-AF75-48C4-9DC8-0D518BDB22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3491" y="5499612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C8FEAFC7-C26A-4698-BC99-E9359131D97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87714" y="1735189"/>
            <a:ext cx="442219" cy="461126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5A5477A3-AFF8-498D-BB54-E67F1146E380}"/>
              </a:ext>
            </a:extLst>
          </p:cNvPr>
          <p:cNvSpPr/>
          <p:nvPr/>
        </p:nvSpPr>
        <p:spPr>
          <a:xfrm>
            <a:off x="1321277" y="5707634"/>
            <a:ext cx="22044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НИЗКИЙ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4EE03883-4B6F-47CA-8636-7A70196644EB}"/>
              </a:ext>
            </a:extLst>
          </p:cNvPr>
          <p:cNvSpPr txBox="1"/>
          <p:nvPr/>
        </p:nvSpPr>
        <p:spPr>
          <a:xfrm>
            <a:off x="1181844" y="5967544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качеством</a:t>
            </a:r>
            <a:endParaRPr lang="ru-RU" sz="1800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sz="17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913CF6C4-4339-40A9-A575-09DEDEC4D258}"/>
              </a:ext>
            </a:extLst>
          </p:cNvPr>
          <p:cNvSpPr txBox="1"/>
          <p:nvPr/>
        </p:nvSpPr>
        <p:spPr>
          <a:xfrm>
            <a:off x="240222" y="6259422"/>
            <a:ext cx="1079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xmlns="" id="{5DFF6E8D-57D5-4579-9D66-E78E9AC8552D}"/>
              </a:ext>
            </a:extLst>
          </p:cNvPr>
          <p:cNvCxnSpPr>
            <a:cxnSpLocks/>
          </p:cNvCxnSpPr>
          <p:nvPr/>
        </p:nvCxnSpPr>
        <p:spPr>
          <a:xfrm flipV="1">
            <a:off x="255360" y="5558330"/>
            <a:ext cx="3233941" cy="5763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xmlns="" id="{D36DBE95-CD39-419B-B27E-4AAA828D787F}"/>
              </a:ext>
            </a:extLst>
          </p:cNvPr>
          <p:cNvCxnSpPr>
            <a:cxnSpLocks/>
          </p:cNvCxnSpPr>
          <p:nvPr/>
        </p:nvCxnSpPr>
        <p:spPr>
          <a:xfrm flipV="1">
            <a:off x="3489300" y="5542671"/>
            <a:ext cx="2670" cy="1378051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xmlns="" id="{03680D51-F6BE-4677-9762-02B4009AB8FA}"/>
              </a:ext>
            </a:extLst>
          </p:cNvPr>
          <p:cNvCxnSpPr>
            <a:cxnSpLocks/>
          </p:cNvCxnSpPr>
          <p:nvPr/>
        </p:nvCxnSpPr>
        <p:spPr>
          <a:xfrm flipV="1">
            <a:off x="260833" y="6920066"/>
            <a:ext cx="3228469" cy="655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xmlns="" id="{F58537D8-9EA0-45BF-AC13-95B547457EBD}"/>
              </a:ext>
            </a:extLst>
          </p:cNvPr>
          <p:cNvCxnSpPr>
            <a:cxnSpLocks/>
          </p:cNvCxnSpPr>
          <p:nvPr/>
        </p:nvCxnSpPr>
        <p:spPr>
          <a:xfrm flipV="1">
            <a:off x="271660" y="5579752"/>
            <a:ext cx="0" cy="1359340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E0B03A45-854A-4615-BDD6-00C38C0C626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8202" y="5871042"/>
            <a:ext cx="436133" cy="436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250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ВЫПОЛНЕНИЯ РАБОТ ПО СОДЕРЖАНИЮ И ТЕКУЩЕМУ РЕМОНТУ ОБЩЕГО </a:t>
            </a:r>
          </a:p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ИМУЩЕСТВА СОБСТВЕННИКОВ ПОМЕЩЕНИЙ В МНОГОКВАРТИРНЫХ ДОМАХ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638790" y="384008"/>
            <a:ext cx="427412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37925" y="491730"/>
            <a:ext cx="470244" cy="6256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18,4%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22,6%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19,0%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619202" y="5905691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 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554459" y="2999966"/>
            <a:ext cx="5744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sz="1600" dirty="0">
                <a:latin typeface="Muller Narrow Light" panose="00000400000000000000" pitchFamily="50" charset="-52"/>
              </a:rPr>
              <a:t>(КРАЙНЕ НЕЗНАЧИТЕЛЬНЫ)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 получения доступа к земельным участкам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необходимость установления партнерских отношений с органами власти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ограничение/сложность доступа к закупкам компаний с государственным участием и субъектов естественных монополий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иные действия/давление со стороны органов власти, препятствующих ведению бизнеса на рынке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E484B37-26E1-4C9C-971F-4F44BEC07E24}"/>
              </a:ext>
            </a:extLst>
          </p:cNvPr>
          <p:cNvSpPr/>
          <p:nvPr/>
        </p:nvSpPr>
        <p:spPr>
          <a:xfrm>
            <a:off x="6858932" y="2548938"/>
            <a:ext cx="5545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866386" y="3401396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836843" y="6410697"/>
            <a:ext cx="1962466" cy="27347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73744" y="110053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444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FB02FBBC-0332-4EA0-95E2-ADCB1BE55E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600287"/>
            <a:ext cx="456150" cy="4378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6EA78865-D0D2-4FF3-89B4-A18F1B7616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231" y="2016775"/>
            <a:ext cx="438650" cy="439373"/>
          </a:xfrm>
          <a:prstGeom prst="rect">
            <a:avLst/>
          </a:prstGeom>
        </p:spPr>
      </p:pic>
      <p:sp>
        <p:nvSpPr>
          <p:cNvPr id="24" name="Скругленный прямоугольник 20">
            <a:extLst>
              <a:ext uri="{FF2B5EF4-FFF2-40B4-BE49-F238E27FC236}">
                <a16:creationId xmlns:a16="http://schemas.microsoft.com/office/drawing/2014/main" xmlns="" id="{0CDF77C7-5ED5-4F2B-847A-FBF92E9DB1B7}"/>
              </a:ext>
            </a:extLst>
          </p:cNvPr>
          <p:cNvSpPr/>
          <p:nvPr/>
        </p:nvSpPr>
        <p:spPr>
          <a:xfrm>
            <a:off x="730111" y="1914486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BEA924B6-637B-42FE-854F-A8A71CBA1C07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123B61C7-E8D6-455D-9835-5617196C13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53316" y="5999284"/>
            <a:ext cx="432682" cy="30905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4CB9197D-C350-4C81-9473-56EA92BF77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0100BF5A-3737-48EB-80E6-8AB6B4AA3466}"/>
              </a:ext>
            </a:extLst>
          </p:cNvPr>
          <p:cNvSpPr/>
          <p:nvPr/>
        </p:nvSpPr>
        <p:spPr>
          <a:xfrm>
            <a:off x="1300666" y="5784281"/>
            <a:ext cx="22044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НИЗКИЙ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B6A97296-B19D-4C9A-B06E-F73103F90752}"/>
              </a:ext>
            </a:extLst>
          </p:cNvPr>
          <p:cNvSpPr txBox="1"/>
          <p:nvPr/>
        </p:nvSpPr>
        <p:spPr>
          <a:xfrm>
            <a:off x="1161233" y="6044191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уровнем цен</a:t>
            </a:r>
            <a:endParaRPr lang="ru-RU" sz="1800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38351C66-91F3-48E1-8981-8608275E780F}"/>
              </a:ext>
            </a:extLst>
          </p:cNvPr>
          <p:cNvSpPr txBox="1"/>
          <p:nvPr/>
        </p:nvSpPr>
        <p:spPr>
          <a:xfrm>
            <a:off x="219611" y="6336069"/>
            <a:ext cx="1079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xmlns="" id="{7D160509-D343-4912-B515-B9AB60FBA2D6}"/>
              </a:ext>
            </a:extLst>
          </p:cNvPr>
          <p:cNvCxnSpPr>
            <a:cxnSpLocks/>
          </p:cNvCxnSpPr>
          <p:nvPr/>
        </p:nvCxnSpPr>
        <p:spPr>
          <a:xfrm flipV="1">
            <a:off x="234749" y="5634977"/>
            <a:ext cx="3233941" cy="5763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xmlns="" id="{97BB90D2-694F-422F-BF9D-826431659C33}"/>
              </a:ext>
            </a:extLst>
          </p:cNvPr>
          <p:cNvCxnSpPr>
            <a:cxnSpLocks/>
          </p:cNvCxnSpPr>
          <p:nvPr/>
        </p:nvCxnSpPr>
        <p:spPr>
          <a:xfrm flipV="1">
            <a:off x="3468689" y="5619318"/>
            <a:ext cx="2670" cy="1378051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xmlns="" id="{72F6C367-E4A4-479B-AD37-65F610434E47}"/>
              </a:ext>
            </a:extLst>
          </p:cNvPr>
          <p:cNvCxnSpPr>
            <a:cxnSpLocks/>
          </p:cNvCxnSpPr>
          <p:nvPr/>
        </p:nvCxnSpPr>
        <p:spPr>
          <a:xfrm flipV="1">
            <a:off x="240222" y="6996713"/>
            <a:ext cx="3228469" cy="655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xmlns="" id="{74A65CB9-216F-4496-859B-4E808159EA75}"/>
              </a:ext>
            </a:extLst>
          </p:cNvPr>
          <p:cNvCxnSpPr>
            <a:cxnSpLocks/>
          </p:cNvCxnSpPr>
          <p:nvPr/>
        </p:nvCxnSpPr>
        <p:spPr>
          <a:xfrm flipV="1">
            <a:off x="251049" y="5656399"/>
            <a:ext cx="0" cy="1359340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Рисунок 37">
            <a:extLst>
              <a:ext uri="{FF2B5EF4-FFF2-40B4-BE49-F238E27FC236}">
                <a16:creationId xmlns:a16="http://schemas.microsoft.com/office/drawing/2014/main" xmlns="" id="{A2E10AD4-8712-4150-B321-698726BD034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7591" y="5839047"/>
            <a:ext cx="436133" cy="436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2901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ПОСТАВКИ СЖИЖЕННОГО ГАЗА В БАЛЛОНАХ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594281" y="22165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358744" y="214497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36,9%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55,8%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28,6%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58932" y="4990425"/>
            <a:ext cx="5378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100%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03227" y="3474454"/>
            <a:ext cx="520985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сложность/затянутость процедуры получения лицензий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659909" y="3914239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802784" y="5425240"/>
            <a:ext cx="1681966" cy="374104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НЕТ ОЦЕНОК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2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55333BBB-74E1-4E4D-BE05-0C4755D6E99C}"/>
              </a:ext>
            </a:extLst>
          </p:cNvPr>
          <p:cNvSpPr/>
          <p:nvPr/>
        </p:nvSpPr>
        <p:spPr>
          <a:xfrm>
            <a:off x="6858932" y="2818504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123CCEE4-0A2C-4CF0-96B6-CA33793B09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B2A17C95-B2BF-432F-90E5-D554002303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5B3DAEAB-2BD8-43A5-9BFC-7DB8638678FB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84D21C93-DED1-4AAC-8463-CC160D7CE47C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E2DE8CDF-A28F-41BA-AD54-3347FD53831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8986" y="5116181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D33762A9-BC41-409F-B7DF-F56F4432C0B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561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КУПЛИ-ПРОДАЖИ ЭЛЕКТРИЧЕСКОЙ ЭНЕРГИИ (МОЩНОСТИ) </a:t>
            </a:r>
          </a:p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НА РОЗНИЧНОМ РЫНКЕ ЭЛЕКТРИЧЕСКОЙ ЭНЕРГИИ (МОЩНОСТИ)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829651" y="38971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047922" y="478203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40,0%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69,7%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27,8%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917458" y="5161100"/>
            <a:ext cx="51879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100%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18786" y="3391786"/>
            <a:ext cx="526827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endParaRPr lang="ru-RU" sz="1200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высокие налоги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/>
                <a:ea typeface="Calibri" panose="020F0502020204030204" pitchFamily="34" charset="0"/>
              </a:rPr>
              <a:t>коррупция (</a:t>
            </a:r>
            <a:r>
              <a:rPr lang="ru-RU" dirty="0">
                <a:solidFill>
                  <a:prstClr val="black"/>
                </a:solidFill>
                <a:latin typeface="Muller Narrow Light" panose="00000400000000000000" pitchFamily="50" charset="-52"/>
              </a:rPr>
              <a:t>незначительно</a:t>
            </a:r>
            <a:r>
              <a:rPr lang="ru-RU" dirty="0">
                <a:latin typeface="Muller Narrow Light" panose="00000400000000000000"/>
                <a:ea typeface="Calibri" panose="020F0502020204030204" pitchFamily="34" charset="0"/>
              </a:rPr>
              <a:t>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Muller Narrow Light" panose="0000040000000000000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394436" y="3857339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921954" y="5623993"/>
            <a:ext cx="1573162" cy="36047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НЕТ ОЦЕНОК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73744" y="965359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ОРГАНИЗАЦИЯ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DD471255-D089-47AC-8EBA-D98260B6E687}"/>
              </a:ext>
            </a:extLst>
          </p:cNvPr>
          <p:cNvSpPr/>
          <p:nvPr/>
        </p:nvSpPr>
        <p:spPr>
          <a:xfrm>
            <a:off x="6858932" y="2818504"/>
            <a:ext cx="54988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D6C12EFB-746F-49E8-B616-AEAD68F62E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ED725510-7257-4667-8012-C5ED12FA6D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249B55D0-9741-4CFD-8F12-4F086D9787E2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3E39AB3A-BA9F-474B-B743-4FDBD1D9393E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44808E63-AF82-4DB9-9B85-D8336E98DC8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3212" y="5271968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348A3BFE-1C07-4CCA-8148-8D0F34F90FF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20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3</a:t>
            </a:fld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13849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СТРУКТУРНЫЕ ПОКАЗАТЕЛИ СОСТОЯНИЯ КОНКУРЕНЦИИ </a:t>
            </a:r>
          </a:p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 МУРМАНСКОЙ ОБЛАСТИ</a:t>
            </a:r>
          </a:p>
          <a:p>
            <a:pPr algn="ctr"/>
            <a:endParaRPr lang="ru-RU" sz="28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712351" y="251660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946654" y="266253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96499" y="992069"/>
            <a:ext cx="44566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Минимальный по сравнению с СЗФО и РФ  </a:t>
            </a:r>
          </a:p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уровень ликвидации компаний </a:t>
            </a:r>
          </a:p>
          <a:p>
            <a:r>
              <a:rPr lang="ru-RU" sz="2400" dirty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35,2 на 1000 организаций</a:t>
            </a:r>
            <a:endParaRPr lang="ru-RU" sz="24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9488" y="1945016"/>
            <a:ext cx="43906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Средний уровень рождаемости компаний </a:t>
            </a:r>
          </a:p>
          <a:p>
            <a:pPr algn="just"/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по сравнению с СЗФО (на 5 месте из 10) </a:t>
            </a:r>
          </a:p>
          <a:p>
            <a:r>
              <a:rPr lang="ru-RU" sz="2400" dirty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28 на 1000 организаций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62479" y="2960679"/>
            <a:ext cx="41191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Сокращение числа малых предприятий </a:t>
            </a:r>
            <a:r>
              <a:rPr lang="ru-RU" sz="2400" dirty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-7,2 на 1000 организаций</a:t>
            </a: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5054180" y="2185349"/>
            <a:ext cx="2331604" cy="361712"/>
          </a:xfrm>
          <a:prstGeom prst="triangl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87979" y="2033763"/>
            <a:ext cx="53023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Сохраняется потенциальная угроза состоянию </a:t>
            </a:r>
          </a:p>
          <a:p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конкуренции на рынках товаров, работ, услуг</a:t>
            </a:r>
          </a:p>
        </p:txBody>
      </p:sp>
      <p:cxnSp>
        <p:nvCxnSpPr>
          <p:cNvPr id="23" name="Прямая соединительная линия 22"/>
          <p:cNvCxnSpPr>
            <a:cxnSpLocks/>
          </p:cNvCxnSpPr>
          <p:nvPr/>
        </p:nvCxnSpPr>
        <p:spPr>
          <a:xfrm flipV="1">
            <a:off x="619066" y="3699861"/>
            <a:ext cx="11040718" cy="51631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371116" y="4497811"/>
            <a:ext cx="10276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За 2021 год увеличилась численность </a:t>
            </a:r>
          </a:p>
          <a:p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предпринимателей в сферах:</a:t>
            </a:r>
          </a:p>
        </p:txBody>
      </p:sp>
      <p:sp>
        <p:nvSpPr>
          <p:cNvPr id="24" name="Равнобедренный треугольник 23"/>
          <p:cNvSpPr/>
          <p:nvPr/>
        </p:nvSpPr>
        <p:spPr>
          <a:xfrm rot="5400000">
            <a:off x="5215720" y="4720599"/>
            <a:ext cx="1991586" cy="323490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D9CAA602-FD80-5D43-9869-4FE62A3AB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7979" y="3886551"/>
            <a:ext cx="355600" cy="444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1814" y="3751492"/>
            <a:ext cx="5245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государственное управление и обеспечение военной безопасности, социальное обеспечение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51814" y="4439008"/>
            <a:ext cx="5245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образование                 обрабатывающие</a:t>
            </a:r>
          </a:p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                                          производства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6F1DE683-5794-174A-A9DF-8A96A992D5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6214" y="5071273"/>
            <a:ext cx="355600" cy="33020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6851814" y="5055183"/>
            <a:ext cx="5245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сфера культуры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EAA97F27-AB60-E54E-8A87-75BAF34D5B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1670" y="5146157"/>
            <a:ext cx="355600" cy="269381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8926506" y="5071873"/>
            <a:ext cx="5245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   спорта и досуга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A2105DFD-979C-514F-BD89-A12645E29A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7979" y="5563878"/>
            <a:ext cx="355600" cy="35560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6851814" y="5570049"/>
            <a:ext cx="5245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гостиничный бизнес и общественное питание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152283" y="6115254"/>
            <a:ext cx="12744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В Мурманской области не наблюдается значительного сокращения численности субъектов бизнеса, что в целом свидетельствует о достаточной эффективности мер поддержки со стороны органов власти региона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90D2D4E5-E01F-1742-8062-F4B83889E7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871" y="3194251"/>
            <a:ext cx="355600" cy="3556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0B244DFC-E774-7C4D-9ED0-BEF0ED588A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9871" y="2209906"/>
            <a:ext cx="355600" cy="35560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7CF5DA88-A478-C648-966B-2738CA7C132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9871" y="1194632"/>
            <a:ext cx="355600" cy="39370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D6374243-FB9D-4DA9-ABC6-E8CF4FC2B1B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87979" y="4427473"/>
            <a:ext cx="363078" cy="440881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46837AD3-4879-40B7-993C-F5ED16D7DEF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01670" y="4431045"/>
            <a:ext cx="355600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7278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ПРОИЗВОДСТВА ЭЛЕКТРИЧЕСКОЙ ЭНЕРГИИ (МОЩНОСТИ) НА РОЗНИЧНОМ РЫНКЕ, ВКЛЮЧАЯ ПРОИЗВОДСТВО ЭЛЕКТРИЧЕСКОЙ ЭНЕРГИИ (МОЩНОСТИ) В РЕЖИМЕ КОГЕНЕРАЦИИ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538671" y="386587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51944" y="389716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35,6%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68,1%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29,4%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729933" y="5092926"/>
            <a:ext cx="56477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100%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latin typeface="Muller Narrow Light" panose="00000400000000000000" pitchFamily="50" charset="-52"/>
              </a:rPr>
              <a:t>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29933" y="3341097"/>
            <a:ext cx="522952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(СРЕДНЕ-ЗНАЧИМЫ)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коррупция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высокие налоги</a:t>
            </a:r>
            <a:endParaRPr lang="ru-RU" dirty="0">
              <a:latin typeface="Muller Narrow Light" panose="0000040000000000000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E484B37-26E1-4C9C-971F-4F44BEC07E24}"/>
              </a:ext>
            </a:extLst>
          </p:cNvPr>
          <p:cNvSpPr/>
          <p:nvPr/>
        </p:nvSpPr>
        <p:spPr>
          <a:xfrm>
            <a:off x="6841716" y="2822909"/>
            <a:ext cx="57020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670914" y="3818150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838809" y="5644389"/>
            <a:ext cx="1699862" cy="276682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НЕТ ОЦЕНОК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63506" y="93683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6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4AFA6D8D-55D3-42C3-BF36-14ADFB7D40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AC3F2973-B25D-4DA6-A926-ED54624086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4" name="Скругленный прямоугольник 20">
            <a:extLst>
              <a:ext uri="{FF2B5EF4-FFF2-40B4-BE49-F238E27FC236}">
                <a16:creationId xmlns:a16="http://schemas.microsoft.com/office/drawing/2014/main" xmlns="" id="{89923722-9454-48EE-881C-736C9EABB8A5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8481FDAD-8A00-450C-BE4D-2350F8025F4B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285EB865-E3B1-42D7-A15D-08D766E4B23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5518" y="5181026"/>
            <a:ext cx="432682" cy="30905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7F3D1271-E8AF-41BF-B285-5CAF9C7D150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0742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УСЛУГ ПО ПЕРЕВОЗКЕ ПАССАЖИРОВ АВТОМОБИЛЬНЫМ ТРАНСПОРТОМ ПО МУНИЦИПАЛЬНЫМ МАРШРУТАМ РЕГУЛЯРНЫХ ПЕРЕВОЗОК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311722" y="65831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69672" y="652057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47,0%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51,3%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46,5%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31238" y="5610973"/>
            <a:ext cx="515231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92636" y="3198483"/>
            <a:ext cx="5229523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  <a:cs typeface="Times New Roman" panose="02020603050405020304" pitchFamily="18" charset="0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  <a:cs typeface="Times New Roman" panose="02020603050405020304" pitchFamily="18" charset="0"/>
              </a:rPr>
              <a:t>высокие налоги</a:t>
            </a:r>
          </a:p>
          <a:p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  <a:cs typeface="Times New Roman" panose="02020603050405020304" pitchFamily="18" charset="0"/>
              </a:rPr>
              <a:t>незначительные барьеры: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  <a:cs typeface="Times New Roman" panose="02020603050405020304" pitchFamily="18" charset="0"/>
              </a:rPr>
              <a:t>сложность/затянутость процедуры получения лицензий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  <a:cs typeface="Times New Roman" panose="02020603050405020304" pitchFamily="18" charset="0"/>
              </a:rPr>
              <a:t>необходимость установления партнерских отношений с органами власти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E484B37-26E1-4C9C-971F-4F44BEC07E24}"/>
              </a:ext>
            </a:extLst>
          </p:cNvPr>
          <p:cNvSpPr/>
          <p:nvPr/>
        </p:nvSpPr>
        <p:spPr>
          <a:xfrm>
            <a:off x="6831238" y="2695243"/>
            <a:ext cx="53626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835959" y="3609466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663887" y="6058019"/>
            <a:ext cx="1647835" cy="350000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73744" y="110053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61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ОРГАНИЗАЦИЯ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B1206489-3C14-4805-A789-6CD4383721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760626"/>
            <a:ext cx="456150" cy="437857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xmlns="" id="{0682AAF7-BEE0-4F1C-8D13-FD60F13AD60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42" name="Скругленный прямоугольник 20">
            <a:extLst>
              <a:ext uri="{FF2B5EF4-FFF2-40B4-BE49-F238E27FC236}">
                <a16:creationId xmlns:a16="http://schemas.microsoft.com/office/drawing/2014/main" xmlns="" id="{418804DC-7420-4B72-A52D-B720F4613536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43" name="Скругленный прямоугольник 20">
            <a:extLst>
              <a:ext uri="{FF2B5EF4-FFF2-40B4-BE49-F238E27FC236}">
                <a16:creationId xmlns:a16="http://schemas.microsoft.com/office/drawing/2014/main" xmlns="" id="{5D9202C8-D139-4654-BF40-E58035050B7C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837888C9-C846-4E3B-8B68-E9DF61BCA1F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5518" y="5693667"/>
            <a:ext cx="432682" cy="309059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BA96CFE5-9BBF-4AD5-88BA-0925CAF61F4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9793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ОКАЗАНИЯ УСЛУГ ПО ПЕРЕВОЗКЕ ПАССАЖИРОВ АВТОМОБИЛЬНЫМ ТРАНСПОРТОМ </a:t>
            </a:r>
          </a:p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ПО МЕЖМУНИЦИПАЛЬНЫМ МАРШРУТАМ РЕГУЛЯРНЫХ ПЕРЕВОЗОК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311722" y="65831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69672" y="652057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37,7%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45,1%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35,7%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794688" y="5776455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041964" y="3077957"/>
            <a:ext cx="598019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sz="1600" dirty="0">
                <a:effectLst/>
                <a:latin typeface="Muller Narrow Light" panose="00000400000000000000"/>
                <a:ea typeface="Calibri" panose="020F0502020204030204" pitchFamily="34" charset="0"/>
              </a:rPr>
              <a:t>(КРАЙНЕ НЕЗНАЧИТЕЛЬНЫ)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сложность получения доступа к земельным участкам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коррупция; высокие налоги;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сложность/затянутость процедуры получения лицензий; </a:t>
            </a:r>
            <a:r>
              <a:rPr lang="ru-RU" dirty="0">
                <a:latin typeface="Muller Narrow Light" panose="00000400000000000000" pitchFamily="50" charset="-52"/>
              </a:rPr>
              <a:t>ограничение/сложность доступа к поставкам товаров, оказанию услуг и выполнению работ в рамках государственных закупок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800" dirty="0">
              <a:effectLst/>
              <a:latin typeface="Muller Narrow Light" panose="0000040000000000000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800" dirty="0">
              <a:effectLst/>
              <a:latin typeface="Muller Narrow Light" panose="00000400000000000000"/>
              <a:ea typeface="Calibri" panose="020F0502020204030204" pitchFamily="34" charset="0"/>
            </a:endParaRPr>
          </a:p>
          <a:p>
            <a:endParaRPr lang="ru-RU" dirty="0">
              <a:latin typeface="Muller Narrow Light" panose="00000400000000000000"/>
              <a:ea typeface="Calibri" panose="020F0502020204030204" pitchFamily="34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394438" y="3449686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823718" y="6259465"/>
            <a:ext cx="2198441" cy="281535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73744" y="110053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3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9C278123-3E74-4C0A-9766-607F30770671}"/>
              </a:ext>
            </a:extLst>
          </p:cNvPr>
          <p:cNvSpPr/>
          <p:nvPr/>
        </p:nvSpPr>
        <p:spPr>
          <a:xfrm>
            <a:off x="6751668" y="2612203"/>
            <a:ext cx="59801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281A0103-9DFF-40A1-A7F4-74A8893649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8538" y="2640100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2D7105A9-EC1C-4037-9310-E1EDAD17F2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7E6BF28E-41F5-4340-A795-DC04B62BE4CD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F2595333-FFBF-4C71-85EB-A8A292F38186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EA5574C7-B0AB-4699-B70C-B89F67F552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7251" y="5923572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44785B1A-4502-4163-89CF-A0E6CA93D7F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5129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ОКАЗАНИЯ УСЛУГ ПО ПЕРЕВОЗКЕ ПАССАЖИРОВ И БАГАЖА </a:t>
            </a:r>
          </a:p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ЛЕГКОВЫМ ТАКСИ НА ТЕРРИТОРИИ СУБЪЕКТА РОССИЙСКОЙ ФЕДЕРАЦИИ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311722" y="32401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449891" y="406250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41,8%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52,4%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46,2%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41716" y="4602220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30056" y="3380535"/>
            <a:ext cx="561451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высокие налоги</a:t>
            </a:r>
            <a:endParaRPr lang="ru-RU" dirty="0">
              <a:latin typeface="Muller Narrow Light" panose="0000040000000000000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965874" y="3782021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10178423" y="5059958"/>
            <a:ext cx="1674073" cy="335048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73746" y="1090924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170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C71AECAB-A0F1-486D-84FB-37C3CD2C9D3B}"/>
              </a:ext>
            </a:extLst>
          </p:cNvPr>
          <p:cNvSpPr/>
          <p:nvPr/>
        </p:nvSpPr>
        <p:spPr>
          <a:xfrm>
            <a:off x="6858932" y="2818504"/>
            <a:ext cx="53626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5CE69A61-F8C7-4159-A99E-CA9C98AD5A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01C7FD1F-ADDE-4E0C-A941-E24990294C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684B6512-CFF9-44E2-AC66-47E5F02722EE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644DA131-479D-4B7A-989D-30CBAD81DB06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2A38B27D-CB7A-4DA6-B7CA-8A4F03E9CF1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53204" y="4743506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2426890C-3A3E-47D8-8901-74D02E64EC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7388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078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7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ОКАЗАНИЯ УСЛУГ ПО РЕМОНТУ АВТОТРАНСПОРТНЫХ СРЕДСТВ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566118" y="184957"/>
            <a:ext cx="42093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517423" y="267193"/>
            <a:ext cx="4443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39,5%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55,9%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51,7%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63304" y="5550943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39933" y="3341724"/>
            <a:ext cx="56145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sz="1600" dirty="0">
                <a:latin typeface="Muller Narrow Light" panose="00000400000000000000" pitchFamily="50" charset="-52"/>
              </a:rPr>
              <a:t>(НЕЗНАЧИТЕЛЬНО ВЫРАЖЕНЫ)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сложность/затянутость процедуры получения лицензий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высокие налоги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иные действия/давление со стороны органов власти, препятствующих ведению бизнеса на рынке</a:t>
            </a:r>
            <a:endParaRPr lang="ru-RU" dirty="0">
              <a:latin typeface="Muller Narrow Light" panose="0000040000000000000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975752" y="3745593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757064" y="6018162"/>
            <a:ext cx="2229992" cy="403419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УМЕРЕННО-ВЫСОКАЯ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632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22C528A8-98D8-4813-AFB1-E528D8928D69}"/>
              </a:ext>
            </a:extLst>
          </p:cNvPr>
          <p:cNvSpPr/>
          <p:nvPr/>
        </p:nvSpPr>
        <p:spPr>
          <a:xfrm>
            <a:off x="6858932" y="2818504"/>
            <a:ext cx="53626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A3818FFD-831F-487C-A616-F44B6A9C9C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3E321AF4-5C89-4842-B5D1-5210CF19D8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2E2650D1-5D98-4610-81AB-57F2514DB650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0F79EA46-5A4B-429C-BE0F-162AC640C8D3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8E0B6DF7-4909-49EF-88AE-860FBF4941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3245" y="5779559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7D08BF9E-C999-4E1D-8FAA-71E62BA4818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943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УСЛУГ СВЯЗИ, В ТОМ ЧИСЛЕ ШИРОКОПОЛОСНОГО ДОСТУПА </a:t>
            </a:r>
          </a:p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 ИНФОРМАЦИОННО-ТЕЛЕКОММУНИКАЦИОННОЙ СЕТИ «ИНТЕРНЕТ»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041335" y="376305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689205" y="396418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47,0%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55,5%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42,4%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41716" y="5053992"/>
            <a:ext cx="51636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51668" y="3473255"/>
            <a:ext cx="561451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(НЕЗНАЧИТЕЛЬНО ВЫРАЖЕНЫ)</a:t>
            </a:r>
          </a:p>
          <a:p>
            <a:pPr algn="ctr"/>
            <a:endParaRPr lang="ru-RU" sz="1100" dirty="0">
              <a:effectLst/>
              <a:latin typeface="Muller Narrow Light" panose="0000040000000000000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нестабильность российского законодательства</a:t>
            </a:r>
            <a:endParaRPr lang="ru-RU" dirty="0">
              <a:latin typeface="Muller Narrow Light" panose="0000040000000000000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877" y="3654894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852081" y="3922610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783" y="4571266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788237" y="5634878"/>
            <a:ext cx="1941176" cy="216708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ОЧЕНЬ ВЫСОКАЯ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73744" y="110053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96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001AADEE-C306-4421-B4A3-5FDC13351BBB}"/>
              </a:ext>
            </a:extLst>
          </p:cNvPr>
          <p:cNvSpPr/>
          <p:nvPr/>
        </p:nvSpPr>
        <p:spPr>
          <a:xfrm>
            <a:off x="6858932" y="2818504"/>
            <a:ext cx="55117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2665E097-3B81-472E-91C9-37ADE6F223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xmlns="" id="{316712FC-0A83-45A4-891D-19D74F52FC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40" name="Скругленный прямоугольник 20">
            <a:extLst>
              <a:ext uri="{FF2B5EF4-FFF2-40B4-BE49-F238E27FC236}">
                <a16:creationId xmlns:a16="http://schemas.microsoft.com/office/drawing/2014/main" xmlns="" id="{258976AB-304C-46A7-A632-04A7265B3081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41" name="Скругленный прямоугольник 20">
            <a:extLst>
              <a:ext uri="{FF2B5EF4-FFF2-40B4-BE49-F238E27FC236}">
                <a16:creationId xmlns:a16="http://schemas.microsoft.com/office/drawing/2014/main" xmlns="" id="{79EE0AAD-7BE5-4B7A-ADD1-F8456B67842D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xmlns="" id="{72FDBEF6-5BD2-4A53-BA34-604CFFE18E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5181026"/>
            <a:ext cx="432682" cy="309059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74780AF7-C00B-421F-89BE-E6B6C53EFC0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7698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ЖИЛИЩНОГО СТРОИТЕЛЬСТВА, ЗА ИСКЛЮЧЕНИЕМ</a:t>
            </a:r>
          </a:p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ИНДИВИДУАЛЬНОГО ЖИЛИЩНОГО СТРОИТЕЛЬСТВА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943868" y="515720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861109" y="513951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10,2%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14,7%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18,4%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751668" y="5905035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51668" y="3077588"/>
            <a:ext cx="536413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коррупция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необходимость установления партнерских отношений с органами власти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незначительно выраженные барьеры: сложность получения доступа к земельным участкам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сложность/затянутость процедуры получения лицензий</a:t>
            </a:r>
            <a:endParaRPr lang="ru-RU" dirty="0">
              <a:latin typeface="Muller Narrow Light" panose="0000040000000000000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719065" y="3494500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631614" y="6417991"/>
            <a:ext cx="2198441" cy="36047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УМЕРЕННО-ВЫСОКАЯ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73744" y="110053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738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7201F6B2-1871-4C4A-B4FC-8EF56BC8AA8F}"/>
              </a:ext>
            </a:extLst>
          </p:cNvPr>
          <p:cNvSpPr/>
          <p:nvPr/>
        </p:nvSpPr>
        <p:spPr>
          <a:xfrm>
            <a:off x="6858932" y="2630285"/>
            <a:ext cx="5545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4A191C5C-ED27-4D11-9392-573EF0D6A4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657660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D3C3E379-1758-4A5B-BF1E-60178DEFE4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9C49968B-86EF-4E71-AD77-181316E0056E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214EA74B-DA87-40D2-89CB-8DC529D8F4BD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992DEF00-4ED9-4AE8-BF78-BE7C9A59719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8986" y="6039810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263A217D-6A9D-476C-99CE-21C9E216B35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2777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СТРОИТЕЛЬСТВА ОБЪЕКТОВ КАПИТАЛЬНОГО СТРОИТЕЛЬСТВА , </a:t>
            </a:r>
          </a:p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ЗА ИСКЛЮЧЕНИЕМ ЖИЛИЩНОГО И ДОРОЖНОГО СТРОИТЕЛЬСТВА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100038" y="47820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861109" y="478203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11,7%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13,8%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15,5%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58932" y="5538091"/>
            <a:ext cx="4893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841716" y="3408856"/>
            <a:ext cx="526827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(НЕЗНАЧИТЕЛЬНО ВЫРАЖЕНЫ)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сложность получения доступа к земельным участкам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коррупция</a:t>
            </a:r>
            <a:endParaRPr lang="ru-RU" dirty="0">
              <a:latin typeface="Muller Narrow Light" panose="0000040000000000000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877241" y="3796718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932089" y="5999712"/>
            <a:ext cx="1552452" cy="311616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73744" y="110053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2158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9FAD59A6-409F-491F-8EB2-E7099B8186EC}"/>
              </a:ext>
            </a:extLst>
          </p:cNvPr>
          <p:cNvSpPr/>
          <p:nvPr/>
        </p:nvSpPr>
        <p:spPr>
          <a:xfrm>
            <a:off x="6858932" y="2818504"/>
            <a:ext cx="55931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B5B04404-7186-4F78-95F8-89BF8049D9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2917BDDB-0772-48E2-9DD5-87FB00351E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19EB8389-B564-4915-B3EC-955E92966837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EBF1FA35-F5B2-4980-ABEA-B9BCB67ECA89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1A66F27A-6204-4C2F-AB8C-6787AD6DFE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8260" y="5628587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E025F1C7-FF28-4A4D-8FB0-FCC314EFCAC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9891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ДОРОЖНОЙ ДЕЯТЕЛЬНОСТИ </a:t>
            </a:r>
          </a:p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(ЗА ИСКЛЮЧЕНИЕМ ПРОЕКТИРОВАНИЯ)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537313" y="464761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080073" y="471466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15,2%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24,2%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20,3%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59532" y="5105359"/>
            <a:ext cx="5477355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</a:t>
            </a: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          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39933" y="3442706"/>
            <a:ext cx="543289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(НЕЗНАЧИТЕЛЬНЫЕ БАРЬЕРЫ)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высокие налоги</a:t>
            </a:r>
            <a:endParaRPr lang="ru-RU" dirty="0">
              <a:latin typeface="Muller Narrow Light" panose="0000040000000000000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884944" y="3892954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710283" y="5605112"/>
            <a:ext cx="2361935" cy="454492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представления о конкуренции размыты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357960" y="1041104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48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E9847F8C-8CCB-4637-BA95-3269334EA57C}"/>
              </a:ext>
            </a:extLst>
          </p:cNvPr>
          <p:cNvSpPr/>
          <p:nvPr/>
        </p:nvSpPr>
        <p:spPr>
          <a:xfrm>
            <a:off x="6858932" y="2818504"/>
            <a:ext cx="53626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974DD059-E07C-4C99-BBEA-D7E013E572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498F0BD9-A040-484A-9E03-FA5CF00AF3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3BF54F13-CA4B-4F03-BCE4-1F6759F696C0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B62528AF-A145-4F88-BB05-74192DFBEB10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1915ABFE-2E6C-4AF3-83EA-F13BCEC6FD9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7174" y="5200831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A7DC0189-4755-40DB-899A-371A1488DAB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3749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АРХИТЕКТУРНО-СТРОИТЕЛЬНОГО ПРОЕКТИРОВАНИЯ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125200" y="252922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689205" y="218983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16,0%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20,4%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21,8%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795457" y="5094195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51668" y="3368970"/>
            <a:ext cx="561451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(НЕЗНАЧИТЕЛЬНО ВЫРАЖЕН)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нестабильности российского законодательства</a:t>
            </a:r>
            <a:endParaRPr lang="ru-RU" dirty="0">
              <a:latin typeface="Muller Narrow Light" panose="0000040000000000000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941028" y="3850226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730932" y="5598228"/>
            <a:ext cx="2198441" cy="36047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323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5C2C07A2-D063-46C4-8510-685C53E99480}"/>
              </a:ext>
            </a:extLst>
          </p:cNvPr>
          <p:cNvSpPr/>
          <p:nvPr/>
        </p:nvSpPr>
        <p:spPr>
          <a:xfrm>
            <a:off x="6858932" y="2818504"/>
            <a:ext cx="5678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1B220BBE-8CE1-47A8-8653-20F1E88645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18D33FDE-B2B0-4496-9AE4-305C291741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257A94D0-5869-442A-8D70-A60AFB0D63DD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0B5F44A2-8A03-49F9-899D-1B26CAD396A3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3099D83C-B2E8-4385-8DE6-C646D63633C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2775" y="5181026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803AFE4F-CD8F-4E8D-AAB8-EC3C7A6E20A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681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4</a:t>
            </a:fld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АДМИНИСТРАТИВНЫЕ БАРЬЕРЫ И ОЦЕНКА </a:t>
            </a:r>
          </a:p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СОСТОЯНИЯ КОНКУРЕНТНОЙ СРЕДЫ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9696351" y="251660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879099" y="251660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10800000" flipV="1">
            <a:off x="944973" y="1014106"/>
            <a:ext cx="112925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условия ведения бизнеса соответствуют показателям </a:t>
            </a:r>
            <a:r>
              <a:rPr lang="ru-RU" sz="3200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умеренной конкуренции </a:t>
            </a:r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(менее 50%)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45703" y="1528770"/>
            <a:ext cx="86351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Только 19,2%  предпринимателей указали на значительное количество конкурентов (более 8)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52144" y="1921054"/>
            <a:ext cx="61184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Менее 50% оценивают административные барьеры как преодолимые без существенных затрат, либо как отсутствующие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63299" y="3038934"/>
            <a:ext cx="61741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сокращения уровня административных барьеров на 5 и более процентов за последние 3 года не наблюдается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44628" y="518766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076899" y="4293747"/>
            <a:ext cx="62386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эффективность деятельности органов власти в части влияния на бизнес оценивается в целом на высоком уровне предпринимателями (уровень удовлетворенности 58,3%)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76899" y="2505829"/>
            <a:ext cx="6113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С  дискриминационным доступом на товарные рынки региона сталкиваются 20% предпринимателей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63300" y="3554001"/>
            <a:ext cx="61801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совокупное количество обращений в надзорные органы субъектов предпринимательской деятельности за 3 года сократилось только в 2021 г. по сравнению с аналогичным периодом 2020 г.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63821" y="5332204"/>
            <a:ext cx="43237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Существенные административные барьеры для ведения текущей деятельности предпринимателей или открытия нового бизнеса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089049" y="6316559"/>
            <a:ext cx="1847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коррупция (18,2%)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75078" y="5957383"/>
            <a:ext cx="22525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высокие налоги (32,1%)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7CF5DA88-A478-C648-966B-2738CA7C13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32" y="5429847"/>
            <a:ext cx="355600" cy="393700"/>
          </a:xfrm>
          <a:prstGeom prst="rect">
            <a:avLst/>
          </a:prstGeom>
        </p:spPr>
      </p:pic>
      <p:sp>
        <p:nvSpPr>
          <p:cNvPr id="25" name="Равнобедренный треугольник 24"/>
          <p:cNvSpPr/>
          <p:nvPr/>
        </p:nvSpPr>
        <p:spPr>
          <a:xfrm rot="5400000">
            <a:off x="4878429" y="6052624"/>
            <a:ext cx="1751476" cy="221154"/>
          </a:xfrm>
          <a:prstGeom prst="triangl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6" name="Равнобедренный треугольник 25"/>
          <p:cNvSpPr/>
          <p:nvPr/>
        </p:nvSpPr>
        <p:spPr>
          <a:xfrm rot="5400000">
            <a:off x="4388305" y="3355722"/>
            <a:ext cx="2852388" cy="364832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66185" y="2672999"/>
            <a:ext cx="3844322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dirty="0">
                <a:latin typeface="Muller Narrow Light" panose="00000400000000000000" pitchFamily="50" charset="-52"/>
                <a:cs typeface="Arial" panose="020B0604020202020204" pitchFamily="34" charset="0"/>
              </a:rPr>
              <a:t>Административные барьеры: </a:t>
            </a:r>
          </a:p>
          <a:p>
            <a:r>
              <a:rPr lang="ru-RU" sz="2500" dirty="0">
                <a:latin typeface="Muller Narrow Light" panose="00000400000000000000" pitchFamily="50" charset="-52"/>
                <a:cs typeface="Arial" panose="020B0604020202020204" pitchFamily="34" charset="0"/>
              </a:rPr>
              <a:t>недостаточно благоприятная </a:t>
            </a:r>
          </a:p>
          <a:p>
            <a:r>
              <a:rPr lang="ru-RU" sz="2500" dirty="0">
                <a:latin typeface="Muller Narrow Light" panose="00000400000000000000" pitchFamily="50" charset="-52"/>
                <a:cs typeface="Arial" panose="020B0604020202020204" pitchFamily="34" charset="0"/>
              </a:rPr>
              <a:t>ситуация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B226360E-9B6C-A44A-A856-0A02473F72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597" y="2791495"/>
            <a:ext cx="355600" cy="330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90347" y="106505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6075078" y="5347593"/>
            <a:ext cx="56350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нестабильность российского законодательства, регулирующего предпринимательскую деятельность (47,4%)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053572" y="6650121"/>
            <a:ext cx="56350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сложность получения доступа к земельным участкам (17,0%)</a:t>
            </a:r>
          </a:p>
        </p:txBody>
      </p:sp>
    </p:spTree>
    <p:extLst>
      <p:ext uri="{BB962C8B-B14F-4D97-AF65-F5344CB8AC3E}">
        <p14:creationId xmlns:p14="http://schemas.microsoft.com/office/powerpoint/2010/main" val="13848305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КАДАСТРОВЫХ И ЗЕМЛЕУСТРОИТЕЛЬНЫХ РАБОТ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679826" y="239102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966538" y="239102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21,2%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32,4%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24,6%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971672" y="4802157"/>
            <a:ext cx="56477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latin typeface="Muller Narrow Light" panose="00000400000000000000" pitchFamily="50" charset="-52"/>
              </a:rPr>
              <a:t>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44702" y="3323427"/>
            <a:ext cx="5523125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(НЕЗНАЧИТЕЛЬНО ВЫРАЖЕНЫ)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E484B37-26E1-4C9C-971F-4F44BEC07E24}"/>
              </a:ext>
            </a:extLst>
          </p:cNvPr>
          <p:cNvSpPr/>
          <p:nvPr/>
        </p:nvSpPr>
        <p:spPr>
          <a:xfrm>
            <a:off x="6971672" y="2794246"/>
            <a:ext cx="5484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797539" y="3774072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10029652" y="5337346"/>
            <a:ext cx="1723198" cy="286706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Нет оценок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63506" y="93683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139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0D331573-2986-4172-A410-6A907610B8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C1F8C053-E04B-4BF4-8A1C-6F9B4F248D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4" name="Скругленный прямоугольник 20">
            <a:extLst>
              <a:ext uri="{FF2B5EF4-FFF2-40B4-BE49-F238E27FC236}">
                <a16:creationId xmlns:a16="http://schemas.microsoft.com/office/drawing/2014/main" xmlns="" id="{B7735FC8-F554-4C11-A194-FE1CD43F10D7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53427581-40F6-431F-B9AB-FD3154C5D8CF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6EEB20-C2F8-4ED4-A131-972FEA8CFA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09034" y="4871967"/>
            <a:ext cx="432682" cy="30905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640FB251-CF10-4B6D-A624-4CE33BEDF24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119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ПЛЕМЕННОГО ЖИВОТНОВОДСТВА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610742" y="21943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244067" y="271724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21,5%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34,7%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21,4%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58932" y="5498618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39933" y="3501475"/>
            <a:ext cx="51369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сложность получения доступа к земельным участкам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коррупция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барьер высоких </a:t>
            </a:r>
            <a:r>
              <a:rPr lang="ru-RU" dirty="0">
                <a:latin typeface="Muller Narrow Light" panose="00000400000000000000"/>
                <a:ea typeface="Calibri" panose="020F0502020204030204" pitchFamily="34" charset="0"/>
              </a:rPr>
              <a:t>налогов (несколько менее выражен) </a:t>
            </a:r>
            <a:endParaRPr lang="ru-RU" dirty="0">
              <a:latin typeface="Muller Narrow Light" panose="0000040000000000000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827057" y="3938980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881129" y="5919553"/>
            <a:ext cx="2198441" cy="36047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высокая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73744" y="110053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2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DCC2A5D7-A302-4F13-8C0F-FF2F47FF10DB}"/>
              </a:ext>
            </a:extLst>
          </p:cNvPr>
          <p:cNvSpPr/>
          <p:nvPr/>
        </p:nvSpPr>
        <p:spPr>
          <a:xfrm>
            <a:off x="6858932" y="2818504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xmlns="" id="{65B9D3C9-7C3A-4515-A2B8-491EB1E770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2DCCDAEB-B4D6-4CE4-A0EC-F00554C63A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41" name="Скругленный прямоугольник 20">
            <a:extLst>
              <a:ext uri="{FF2B5EF4-FFF2-40B4-BE49-F238E27FC236}">
                <a16:creationId xmlns:a16="http://schemas.microsoft.com/office/drawing/2014/main" xmlns="" id="{FA9682E2-82DB-41BC-B15A-D40742D4373B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42" name="Скругленный прямоугольник 20">
            <a:extLst>
              <a:ext uri="{FF2B5EF4-FFF2-40B4-BE49-F238E27FC236}">
                <a16:creationId xmlns:a16="http://schemas.microsoft.com/office/drawing/2014/main" xmlns="" id="{FA0BD4E5-D67E-4212-84E6-6616DCE153A0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A9BDE556-73FA-4EC5-992B-051E75F319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66017" y="5610494"/>
            <a:ext cx="432682" cy="309059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3775F3E7-6F23-45C4-AB8F-98D954AA79F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240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ВЫЛОВА ВОДНЫХ БИОРЕСУРСОВ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758516" y="21898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173875" y="218983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19,9%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41,0%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33,0%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58932" y="4901832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51668" y="3380433"/>
            <a:ext cx="561451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 (несколько менее выражен) 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807393" y="3778696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758516" y="5408366"/>
            <a:ext cx="1920820" cy="331196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высокая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168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E31BE465-9C2F-46D4-A231-0B577616BD56}"/>
              </a:ext>
            </a:extLst>
          </p:cNvPr>
          <p:cNvSpPr/>
          <p:nvPr/>
        </p:nvSpPr>
        <p:spPr>
          <a:xfrm>
            <a:off x="6858932" y="2818504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144400E4-FC82-4A40-8A1F-0E78528C25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F23E7728-5C41-4D51-8BD6-F224902E3E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CF665FB5-2E11-4A31-98C4-DA3D3E4F2F18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3B193982-BB61-405F-A79F-19687D5F7678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8273167E-D1A6-4269-BB8C-3C8A77526D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4153" y="5026496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7C52EDAC-7BC9-4B80-BCC9-D5784E3683A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0459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ПЕРЕРАБОТКИ ВОДНЫХ РЕСУРСОВ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537313" y="22770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108623" y="227706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19,7%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46,6%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36,6%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91670" y="4960612"/>
            <a:ext cx="509101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                       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1200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39933" y="3453864"/>
            <a:ext cx="543289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законодательства;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768063" y="4008835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806605" y="5473422"/>
            <a:ext cx="1858590" cy="359374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ВЫСОКАЯ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437776" y="91257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168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29E9F2BE-461D-4221-A92A-3C141C1102B7}"/>
              </a:ext>
            </a:extLst>
          </p:cNvPr>
          <p:cNvSpPr/>
          <p:nvPr/>
        </p:nvSpPr>
        <p:spPr>
          <a:xfrm>
            <a:off x="6858932" y="2818504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3B5DF55B-F064-4577-857C-3B23366E02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E46629AA-94DB-49EF-A431-D96863769A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B403253C-6A4A-4C60-B815-704F45B4D7A9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07B941D9-E2FE-41CD-BF79-4B072FB31D35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C2E0D004-379A-4039-B40D-91EE62A282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5045309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8D6AFD8C-60C5-4FC5-B4D1-F79381E46D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33429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ТОВАРНОЙ АКВАКУЛЬТУРЫ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266926" y="21898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587776" y="260985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21,0%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42,8%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28,1%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58932" y="5265101"/>
            <a:ext cx="50996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630566" y="3317060"/>
            <a:ext cx="561451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(НЕЗНАЧИТЕЛЬНО ВЫРАЖЕНЫ)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коррупция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  <a:p>
            <a:pPr algn="ctr"/>
            <a:endParaRPr lang="ru-RU" dirty="0"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866387" y="3769705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559636" y="5761578"/>
            <a:ext cx="2286000" cy="405476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СКОРЕЕ 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23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2039803F-669E-466A-B1C7-C833DCB9A291}"/>
              </a:ext>
            </a:extLst>
          </p:cNvPr>
          <p:cNvSpPr/>
          <p:nvPr/>
        </p:nvSpPr>
        <p:spPr>
          <a:xfrm>
            <a:off x="6858932" y="2818504"/>
            <a:ext cx="53626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EE046FCB-1EC6-4631-9F2D-B56EE2B491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55B95499-0EA1-44C5-BCAD-8525931DD9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4B8F50F0-DFE8-441D-BE99-F69ECC170073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288D972E-CA0B-4301-8E60-084D5E1FA72C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70433218-D21A-4F53-9E4E-262AC56D25F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85852" y="5374268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88FF7E91-91F3-4B8C-83D7-944AA711D38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4642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ДОБЫЧИ ОБЩЕРАСПРОСТРАНЕННЫХ ПОЛЕЗНЫХ ИСКОПАЕМЫХ (ОПИ) </a:t>
            </a:r>
          </a:p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НА УЧАСТКАХ НЕДР МЕСТНОГО ЗНАЧЕНИЯ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311722" y="494740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17466" y="494740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56,3%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45,7%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762632" y="5534309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44702" y="3393251"/>
            <a:ext cx="561451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 получения доступа к земельным участкам (незначительно выражен)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коррупция (незначительно выражены)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965874" y="3811113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735781" y="5992821"/>
            <a:ext cx="2198441" cy="28330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73744" y="110053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20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FCE3FC1C-E818-4095-A756-F0AEAEC10B81}"/>
              </a:ext>
            </a:extLst>
          </p:cNvPr>
          <p:cNvSpPr/>
          <p:nvPr/>
        </p:nvSpPr>
        <p:spPr>
          <a:xfrm>
            <a:off x="6858932" y="2818504"/>
            <a:ext cx="53626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B99363A0-8694-4607-A4A8-6B7FCFFD1A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89A70D42-59C1-4C55-B192-D4E61A3E49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AD851493-B476-41A6-9DEC-CB067D8BFA62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FBFC9348-14B2-4B58-9277-495D28235EFE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ACBA03F3-D150-468D-A4BE-91F6D32B2F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2412" y="5683762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B60326B5-66CD-4442-9F16-6F01516AE72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9653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НЕФТЕПРОДУКТОВ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8695490" y="22770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993526" y="227706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18,9%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40,9%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38,4%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798049" y="4524795"/>
            <a:ext cx="5446027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3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</a:p>
          <a:p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 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98049" y="3205378"/>
            <a:ext cx="543289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нестабильность российского законодательства</a:t>
            </a:r>
            <a:endParaRPr lang="ru-RU" dirty="0">
              <a:latin typeface="Muller Narrow Light" panose="0000040000000000000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769703" y="3767423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770445" y="5181026"/>
            <a:ext cx="2125222" cy="427198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СЛАБО-УМЕРЕННАЯ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437776" y="91257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23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07BA5D5E-FB7A-4F0E-936A-8FD764395452}"/>
              </a:ext>
            </a:extLst>
          </p:cNvPr>
          <p:cNvSpPr/>
          <p:nvPr/>
        </p:nvSpPr>
        <p:spPr>
          <a:xfrm>
            <a:off x="6858932" y="2818504"/>
            <a:ext cx="5545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xmlns="" id="{35C5FE55-DB28-4897-A4E8-A576532B7E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FBCBEA6F-7E85-4B6D-A75C-D2D78FC45E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52" name="Скругленный прямоугольник 20">
            <a:extLst>
              <a:ext uri="{FF2B5EF4-FFF2-40B4-BE49-F238E27FC236}">
                <a16:creationId xmlns:a16="http://schemas.microsoft.com/office/drawing/2014/main" xmlns="" id="{AB11DD2C-1BC0-42ED-B1B5-321BF5D16FBC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53" name="Скругленный прямоугольник 20">
            <a:extLst>
              <a:ext uri="{FF2B5EF4-FFF2-40B4-BE49-F238E27FC236}">
                <a16:creationId xmlns:a16="http://schemas.microsoft.com/office/drawing/2014/main" xmlns="" id="{24593638-28C8-4BEE-8305-2114325EF3CE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54" name="Рисунок 53">
            <a:extLst>
              <a:ext uri="{FF2B5EF4-FFF2-40B4-BE49-F238E27FC236}">
                <a16:creationId xmlns:a16="http://schemas.microsoft.com/office/drawing/2014/main" xmlns="" id="{FFD4A6F8-9A2D-4044-B6FD-EE1EEFF64D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4626059"/>
            <a:ext cx="432682" cy="309059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xmlns="" id="{5BB8A41D-668F-46E0-A66C-D34E5E1C3EE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9380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ЛЕГКОЙ ПРОМЫШЛЕННОСТИ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316087" y="22165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576997" y="243994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26,8%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37,5%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39,3%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58932" y="4800973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06840" y="3357399"/>
            <a:ext cx="5614514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endParaRPr lang="ru-RU" sz="1400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  <a:p>
            <a:pPr algn="ctr"/>
            <a:endParaRPr lang="ru-RU" dirty="0"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941028" y="3804685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856861" y="5296867"/>
            <a:ext cx="1920820" cy="285669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138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41F8629C-D4FF-4168-B049-B941BC9C41D3}"/>
              </a:ext>
            </a:extLst>
          </p:cNvPr>
          <p:cNvSpPr/>
          <p:nvPr/>
        </p:nvSpPr>
        <p:spPr>
          <a:xfrm>
            <a:off x="6858932" y="2818504"/>
            <a:ext cx="53626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739B47CE-AB9E-41B1-AE01-28FA6B9481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6F2998A8-EE9C-4C6C-BB2B-8F1A8A303C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6A17EDF0-D744-49B5-B622-9B263680FB77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0B145D5E-DCBE-40CA-82C8-0ED62F52C6AE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174441C8-B31D-4668-9967-8F6F33848B0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4984947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06DCEA98-C1AB-4B29-91DC-DA60240A076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81883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078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7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ОБРАБОТКИ ДРЕВЕСИНЫ И ПРОИЗВОДСТВА ИЗДЕЛИЙ ИЗ ДЕРЕВА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788877" y="174264"/>
            <a:ext cx="42093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28766" y="251153"/>
            <a:ext cx="4443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18,5%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27,6%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725341" y="5481024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51668" y="3452196"/>
            <a:ext cx="561451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ограничение/сложность доступа к поставкам товаров, оказанию услуг и выполнению работ в рамках государственных закупок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866386" y="3908700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10009261" y="5988984"/>
            <a:ext cx="1622322" cy="327505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72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C5745999-BB2C-4A4B-8D5A-DA39A20B0610}"/>
              </a:ext>
            </a:extLst>
          </p:cNvPr>
          <p:cNvSpPr/>
          <p:nvPr/>
        </p:nvSpPr>
        <p:spPr>
          <a:xfrm>
            <a:off x="6858932" y="2818504"/>
            <a:ext cx="53626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B4A39D4E-1F7E-4677-96A2-0767CDE9F4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C4FFCB1C-04EF-4903-8BAE-671701030E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30DDA892-BC6A-4468-93C7-2FD5BBB8DE57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868E444E-6344-4F12-9ADE-6A874E480F87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5EBB1E10-35DE-43C6-9718-DD2A8493A4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53316" y="5601721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62A62051-9E98-4815-B217-53590F5ED2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8882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ПРОИЗВОДСТВА КИРПИЧА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8996539" y="22770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669062" y="227706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15,6%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31,1%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19,3%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991807" y="5323594"/>
            <a:ext cx="509101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523592" y="3428791"/>
            <a:ext cx="543289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ограничение/сложность доступа к поставкам товаров, оказанию услуг и выполнению работ в рамках государственных закупок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695488" y="3850226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889642" y="5834062"/>
            <a:ext cx="2066848" cy="285136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437776" y="91257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2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310A7E14-7909-45E9-89CA-09C55611BC45}"/>
              </a:ext>
            </a:extLst>
          </p:cNvPr>
          <p:cNvSpPr/>
          <p:nvPr/>
        </p:nvSpPr>
        <p:spPr>
          <a:xfrm>
            <a:off x="6858932" y="2818504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</a:t>
            </a:r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AFC38F8C-6575-4D0C-BAB6-C502E504C9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A28D343D-859A-4AC2-923F-208053E43C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0E113B65-D310-4C0C-9027-2660788B8504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DAB1B374-A2B0-404F-BB1C-8E2E58D62797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7A7B695F-1115-4E59-85EF-6A457477E8D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98242" y="5513968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D6F3C2AE-754E-435E-8D07-571B26AFDD6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926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5</a:t>
            </a:fld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МОНИТОРИНГ УДОВЛЕТВОРЕННОСТИ ПОТРЕБИТЕЛЕЙ </a:t>
            </a:r>
          </a:p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КАЧЕСТВОМ ТОВАРОВ, РАБОТ И УСЛУГ</a:t>
            </a:r>
            <a:r>
              <a:rPr lang="ru-RU" sz="2800" dirty="0">
                <a:latin typeface="Muller Narrow Light" panose="00000400000000000000" pitchFamily="50" charset="-52"/>
              </a:rPr>
              <a:t>*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609006" y="251660"/>
            <a:ext cx="578567" cy="1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150374" y="251661"/>
            <a:ext cx="639097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10800000" flipV="1">
            <a:off x="6343425" y="2170244"/>
            <a:ext cx="5514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Muller Narrow Light" panose="00000400000000000000" pitchFamily="50" charset="-52"/>
              </a:rPr>
              <a:t>Управление Роспотребнадзора по Мурманской области</a:t>
            </a:r>
            <a:endParaRPr lang="ru-RU" sz="1200" dirty="0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72679B49-DEC0-4274-94B9-D78E9BD0DBE8}"/>
              </a:ext>
            </a:extLst>
          </p:cNvPr>
          <p:cNvSpPr/>
          <p:nvPr/>
        </p:nvSpPr>
        <p:spPr>
          <a:xfrm>
            <a:off x="6998839" y="3156842"/>
            <a:ext cx="50701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 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xmlns="" id="{0D112326-00C1-4C82-A3BB-4347839CDB9B}"/>
              </a:ext>
            </a:extLst>
          </p:cNvPr>
          <p:cNvSpPr/>
          <p:nvPr/>
        </p:nvSpPr>
        <p:spPr>
          <a:xfrm>
            <a:off x="5053498" y="4734269"/>
            <a:ext cx="5555508" cy="33855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xmlns="" id="{27390452-8ACE-4D02-BD2D-61FDA17F87D4}"/>
              </a:ext>
            </a:extLst>
          </p:cNvPr>
          <p:cNvSpPr/>
          <p:nvPr/>
        </p:nvSpPr>
        <p:spPr>
          <a:xfrm>
            <a:off x="406100" y="1905464"/>
            <a:ext cx="507014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endParaRPr lang="ru-RU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>
              <a:spcAft>
                <a:spcPts val="600"/>
              </a:spcAft>
            </a:pPr>
            <a:endParaRPr lang="ru-RU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>
              <a:spcAft>
                <a:spcPts val="600"/>
              </a:spcAft>
            </a:pPr>
            <a:endParaRPr lang="ru-RU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>
              <a:spcAft>
                <a:spcPts val="600"/>
              </a:spcAft>
            </a:pPr>
            <a:endParaRPr lang="ru-RU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B10D25DD-9279-44BE-8A8C-877AFB76DF3C}"/>
              </a:ext>
            </a:extLst>
          </p:cNvPr>
          <p:cNvSpPr/>
          <p:nvPr/>
        </p:nvSpPr>
        <p:spPr>
          <a:xfrm>
            <a:off x="843711" y="1243266"/>
            <a:ext cx="463252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latin typeface="Muller Narrow Light" panose="00000400000000000000" pitchFamily="50" charset="-52"/>
              </a:rPr>
              <a:t>Доля потребителей, удовлетворенных</a:t>
            </a:r>
            <a:r>
              <a:rPr lang="ru-RU" dirty="0">
                <a:latin typeface="Muller Narrow Light" panose="00000400000000000000" pitchFamily="50" charset="-52"/>
              </a:rPr>
              <a:t>: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Muller Narrow Light" panose="00000400000000000000" pitchFamily="50" charset="-52"/>
              </a:rPr>
              <a:t>количеством организаций на рынках товаров, работ и услуг,–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42,6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качеством товаров, работ и услуг -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47,3</a:t>
            </a:r>
            <a:r>
              <a:rPr lang="ru-RU" sz="1600" dirty="0"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%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Muller Narrow Light" panose="00000400000000000000" pitchFamily="50" charset="-52"/>
                <a:cs typeface="Times New Roman" panose="02020603050405020304" pitchFamily="18" charset="0"/>
              </a:rPr>
              <a:t>уровнем цен </a:t>
            </a:r>
            <a:r>
              <a:rPr lang="ru-RU" sz="2000" dirty="0">
                <a:latin typeface="Muller Narrow Light" panose="00000400000000000000" pitchFamily="50" charset="-52"/>
                <a:cs typeface="Times New Roman" panose="02020603050405020304" pitchFamily="18" charset="0"/>
              </a:rPr>
              <a:t>–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  <a:cs typeface="Times New Roman" panose="02020603050405020304" pitchFamily="18" charset="0"/>
              </a:rPr>
              <a:t>32,8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  <a:cs typeface="Times New Roman" panose="02020603050405020304" pitchFamily="18" charset="0"/>
              </a:rPr>
              <a:t>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Muller Narrow Light" panose="00000400000000000000" pitchFamily="50" charset="-52"/>
              </a:rPr>
              <a:t>ассортиментом товаров, работ, услуг  -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38,8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AE572E6F-EF92-4BC1-B2CC-C2BA26B9A1F3}"/>
              </a:ext>
            </a:extLst>
          </p:cNvPr>
          <p:cNvSpPr/>
          <p:nvPr/>
        </p:nvSpPr>
        <p:spPr>
          <a:xfrm>
            <a:off x="839630" y="5528945"/>
            <a:ext cx="474910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u="sng" dirty="0">
                <a:latin typeface="Muller Narrow Light" panose="00000400000000000000" pitchFamily="50" charset="-52"/>
              </a:rPr>
              <a:t>Ожидаемый уровень инфляции – </a:t>
            </a:r>
            <a:r>
              <a:rPr lang="ru-RU" sz="2000" u="sng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12,3</a:t>
            </a:r>
            <a:r>
              <a:rPr lang="ru-RU" sz="1600" u="sng" dirty="0">
                <a:solidFill>
                  <a:srgbClr val="FF6600"/>
                </a:solidFill>
                <a:latin typeface="Muller Narrow Light" panose="00000400000000000000" pitchFamily="50" charset="-52"/>
              </a:rPr>
              <a:t>% </a:t>
            </a:r>
            <a:r>
              <a:rPr lang="ru-RU" u="sng" dirty="0">
                <a:latin typeface="Muller Narrow Light" panose="00000400000000000000" pitchFamily="50" charset="-52"/>
              </a:rPr>
              <a:t>годовых</a:t>
            </a:r>
            <a:endParaRPr lang="ru-RU" sz="1600" u="sng" dirty="0">
              <a:latin typeface="Muller Narrow Light" panose="00000400000000000000" pitchFamily="50" charset="-52"/>
            </a:endParaRPr>
          </a:p>
          <a:p>
            <a:pPr>
              <a:spcAft>
                <a:spcPts val="600"/>
              </a:spcAft>
            </a:pPr>
            <a:r>
              <a:rPr lang="ru-RU" dirty="0">
                <a:latin typeface="Muller Narrow Light" panose="00000400000000000000" pitchFamily="50" charset="-52"/>
                <a:cs typeface="Times New Roman" panose="02020603050405020304" pitchFamily="18" charset="0"/>
              </a:rPr>
              <a:t>увеличение на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  <a:cs typeface="Times New Roman" panose="02020603050405020304" pitchFamily="18" charset="0"/>
              </a:rPr>
              <a:t>3,6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  <a:cs typeface="Times New Roman" panose="02020603050405020304" pitchFamily="18" charset="0"/>
              </a:rPr>
              <a:t>%</a:t>
            </a:r>
            <a:r>
              <a:rPr lang="ru-RU" dirty="0">
                <a:latin typeface="Muller Narrow Light" panose="00000400000000000000" pitchFamily="50" charset="-52"/>
                <a:cs typeface="Times New Roman" panose="02020603050405020304" pitchFamily="18" charset="0"/>
              </a:rPr>
              <a:t> по сравнению с </a:t>
            </a:r>
            <a:r>
              <a:rPr lang="ru-RU" dirty="0">
                <a:solidFill>
                  <a:srgbClr val="FF6600"/>
                </a:solidFill>
                <a:latin typeface="Muller Narrow Light" panose="00000400000000000000" pitchFamily="50" charset="-52"/>
                <a:cs typeface="Times New Roman" panose="02020603050405020304" pitchFamily="18" charset="0"/>
              </a:rPr>
              <a:t>2019-2020</a:t>
            </a:r>
            <a:r>
              <a:rPr lang="ru-RU" dirty="0">
                <a:latin typeface="Muller Narrow Light" panose="00000400000000000000" pitchFamily="50" charset="-52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Muller Narrow Light" panose="00000400000000000000" pitchFamily="50" charset="-52"/>
                <a:cs typeface="Times New Roman" panose="02020603050405020304" pitchFamily="18" charset="0"/>
              </a:rPr>
              <a:t>гг.</a:t>
            </a:r>
            <a:r>
              <a:rPr lang="ru-RU" dirty="0">
                <a:latin typeface="Muller Narrow Light" panose="00000400000000000000" pitchFamily="50" charset="-5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78F99A26-EFA8-4165-835F-10831CA4E7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55" y="1361452"/>
            <a:ext cx="355600" cy="3810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AF23F0AB-6E62-4ECF-979D-02FB27D661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89" y="3536094"/>
            <a:ext cx="355600" cy="381000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94859DA5-2A67-4B0B-AF11-A606B768CA9D}"/>
              </a:ext>
            </a:extLst>
          </p:cNvPr>
          <p:cNvSpPr/>
          <p:nvPr/>
        </p:nvSpPr>
        <p:spPr>
          <a:xfrm>
            <a:off x="6532490" y="1180865"/>
            <a:ext cx="5186087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СНИЖЕНИЕ</a:t>
            </a:r>
            <a:r>
              <a:rPr lang="ru-RU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</a:t>
            </a:r>
            <a:r>
              <a:rPr lang="ru-RU" dirty="0">
                <a:latin typeface="Muller Narrow Light" panose="00000400000000000000" pitchFamily="50" charset="-52"/>
              </a:rPr>
              <a:t>обращений и жалоб потребителей в надзорные органы региона: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58D319CF-484B-4612-89D2-78125BDBF0C5}"/>
              </a:ext>
            </a:extLst>
          </p:cNvPr>
          <p:cNvSpPr/>
          <p:nvPr/>
        </p:nvSpPr>
        <p:spPr>
          <a:xfrm>
            <a:off x="6343426" y="1857974"/>
            <a:ext cx="40274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Muller Narrow Light" panose="00000400000000000000" pitchFamily="50" charset="-52"/>
              </a:rPr>
              <a:t>Правительство Мурманской области</a:t>
            </a:r>
            <a:endParaRPr lang="ru-RU" sz="1600" dirty="0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4ECBB75F-8CF7-4114-9B4A-7DBA89C12E9C}"/>
              </a:ext>
            </a:extLst>
          </p:cNvPr>
          <p:cNvSpPr/>
          <p:nvPr/>
        </p:nvSpPr>
        <p:spPr>
          <a:xfrm>
            <a:off x="6073822" y="4687400"/>
            <a:ext cx="152958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ТОП </a:t>
            </a:r>
          </a:p>
          <a:p>
            <a:pPr algn="ctr"/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тематик </a:t>
            </a:r>
          </a:p>
          <a:p>
            <a:pPr algn="ctr"/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обращений</a:t>
            </a:r>
            <a:endParaRPr lang="ru-RU" sz="2400" dirty="0">
              <a:solidFill>
                <a:srgbClr val="FF6600"/>
              </a:solidFill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C13313A7-4F22-4CF4-AFA6-EC2A89E7A55F}"/>
              </a:ext>
            </a:extLst>
          </p:cNvPr>
          <p:cNvSpPr/>
          <p:nvPr/>
        </p:nvSpPr>
        <p:spPr>
          <a:xfrm>
            <a:off x="8275596" y="5641837"/>
            <a:ext cx="34339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FF0000"/>
              </a:buClr>
            </a:pPr>
            <a:r>
              <a:rPr lang="ru-RU" sz="1600" dirty="0">
                <a:latin typeface="Muller Narrow Light" panose="00000400000000000000" pitchFamily="50" charset="-52"/>
              </a:rPr>
              <a:t>вопросы, возникающих в сфере торговли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D730CEF8-57D4-4501-9250-DCCA5C21D42E}"/>
              </a:ext>
            </a:extLst>
          </p:cNvPr>
          <p:cNvSpPr/>
          <p:nvPr/>
        </p:nvSpPr>
        <p:spPr>
          <a:xfrm>
            <a:off x="8275596" y="6106856"/>
            <a:ext cx="35387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</a:pPr>
            <a:r>
              <a:rPr lang="ru-RU" sz="1600" dirty="0">
                <a:latin typeface="Muller Narrow Light" panose="00000400000000000000" pitchFamily="50" charset="-52"/>
              </a:rPr>
              <a:t>вопросы Интернета и информационных технологий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E5EECF77-BB02-4F7A-B648-74364845D99D}"/>
              </a:ext>
            </a:extLst>
          </p:cNvPr>
          <p:cNvSpPr/>
          <p:nvPr/>
        </p:nvSpPr>
        <p:spPr>
          <a:xfrm>
            <a:off x="8257058" y="4999582"/>
            <a:ext cx="38763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</a:pPr>
            <a:r>
              <a:rPr lang="ru-RU" sz="1600" dirty="0">
                <a:latin typeface="Muller Narrow Light" panose="00000400000000000000" pitchFamily="50" charset="-52"/>
              </a:rPr>
              <a:t>вопросы социальной сферы (здравоохранения и мер социальной поддержки)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013EBAC8-F781-41CB-9E65-ECE844AF9006}"/>
              </a:ext>
            </a:extLst>
          </p:cNvPr>
          <p:cNvSpPr/>
          <p:nvPr/>
        </p:nvSpPr>
        <p:spPr>
          <a:xfrm>
            <a:off x="8275596" y="4395012"/>
            <a:ext cx="37164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</a:pPr>
            <a:r>
              <a:rPr lang="ru-RU" sz="1600" dirty="0">
                <a:latin typeface="Muller Narrow Light" panose="00000400000000000000" pitchFamily="50" charset="-52"/>
              </a:rPr>
              <a:t>нарушения прав потребителей в сфере жилищно-коммунальных услуг ЖКХ</a:t>
            </a:r>
          </a:p>
        </p:txBody>
      </p:sp>
      <p:sp>
        <p:nvSpPr>
          <p:cNvPr id="40" name="Равнобедренный треугольник 39">
            <a:extLst>
              <a:ext uri="{FF2B5EF4-FFF2-40B4-BE49-F238E27FC236}">
                <a16:creationId xmlns:a16="http://schemas.microsoft.com/office/drawing/2014/main" xmlns="" id="{6EE43844-2ADE-4DB6-9EA9-F2F4E031DD4A}"/>
              </a:ext>
            </a:extLst>
          </p:cNvPr>
          <p:cNvSpPr/>
          <p:nvPr/>
        </p:nvSpPr>
        <p:spPr>
          <a:xfrm rot="5400000">
            <a:off x="6886157" y="5302085"/>
            <a:ext cx="1584415" cy="221021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xmlns="" id="{8BB4B814-0D26-4398-90D3-32DDEBD4D232}"/>
              </a:ext>
            </a:extLst>
          </p:cNvPr>
          <p:cNvCxnSpPr>
            <a:cxnSpLocks/>
          </p:cNvCxnSpPr>
          <p:nvPr/>
        </p:nvCxnSpPr>
        <p:spPr>
          <a:xfrm>
            <a:off x="6373905" y="4199586"/>
            <a:ext cx="5440437" cy="5035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87381C26-66FA-4829-A0FC-BCD18683B2AD}"/>
              </a:ext>
            </a:extLst>
          </p:cNvPr>
          <p:cNvSpPr txBox="1"/>
          <p:nvPr/>
        </p:nvSpPr>
        <p:spPr>
          <a:xfrm>
            <a:off x="6278140" y="3335875"/>
            <a:ext cx="544043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ДОЛЯ РАЗРЕШЕННЫХ ОБРАЩЕНИЙ ЗА ЗАЩИТОЙ ПРАВ ПОТРЕБИТЕЛЕЙ СОСТАВЛЯЕТ </a:t>
            </a:r>
            <a:r>
              <a:rPr lang="ru-RU" sz="1600" dirty="0">
                <a:solidFill>
                  <a:srgbClr val="0082C8"/>
                </a:solidFill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FF6600"/>
                </a:solidFill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33,8% (из обращавшихся</a:t>
            </a:r>
            <a:r>
              <a:rPr lang="ru-RU" sz="1600" dirty="0">
                <a:solidFill>
                  <a:srgbClr val="FF6600"/>
                </a:solidFill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F003816E-ECBE-4711-81E8-940EACF893D9}"/>
              </a:ext>
            </a:extLst>
          </p:cNvPr>
          <p:cNvSpPr txBox="1"/>
          <p:nvPr/>
        </p:nvSpPr>
        <p:spPr>
          <a:xfrm>
            <a:off x="6343424" y="2465570"/>
            <a:ext cx="50950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Muller Narrow Light" panose="00000400000000000000" pitchFamily="50" charset="-52"/>
              </a:rPr>
              <a:t>Территориальное отделение Росздравнадзора</a:t>
            </a:r>
            <a:endParaRPr lang="ru-RU" sz="1200" dirty="0"/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AFB57511-91D9-4336-99D1-08A2E58430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6466" y="4581055"/>
            <a:ext cx="296038" cy="327756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xmlns="" id="{8BAB1648-6B32-4DF9-9D4E-CE5C0CBFCC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9552" y="4702352"/>
            <a:ext cx="450136" cy="450136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xmlns="" id="{5CE07F9A-D3B8-4D03-80AD-921EBAD21C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9552" y="1266057"/>
            <a:ext cx="414353" cy="295967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57095E0D-7988-4C81-9A63-7B31A0BE6B54}"/>
              </a:ext>
            </a:extLst>
          </p:cNvPr>
          <p:cNvSpPr/>
          <p:nvPr/>
        </p:nvSpPr>
        <p:spPr>
          <a:xfrm>
            <a:off x="85273" y="6871328"/>
            <a:ext cx="2648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</a:rPr>
              <a:t>*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72A59B7-F512-49C3-9F26-7E84188476AA}"/>
              </a:ext>
            </a:extLst>
          </p:cNvPr>
          <p:cNvSpPr txBox="1"/>
          <p:nvPr/>
        </p:nvSpPr>
        <p:spPr>
          <a:xfrm>
            <a:off x="406099" y="6871328"/>
            <a:ext cx="44674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Доли потребителей в % приведены без учета затруднившихся ответить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DDE923B-36E3-4F45-9CE0-5F2075E3DE54}"/>
              </a:ext>
            </a:extLst>
          </p:cNvPr>
          <p:cNvSpPr txBox="1"/>
          <p:nvPr/>
        </p:nvSpPr>
        <p:spPr>
          <a:xfrm>
            <a:off x="888123" y="3411531"/>
            <a:ext cx="414932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>
                <a:latin typeface="Muller Narrow Light" panose="00000400000000000000" pitchFamily="50" charset="-52"/>
              </a:rPr>
              <a:t>Оценка динамики за 3 года:</a:t>
            </a:r>
            <a:endParaRPr lang="ru-RU" sz="1600" u="sng" dirty="0">
              <a:latin typeface="Muller Narrow Light" panose="00000400000000000000" pitchFamily="50" charset="-5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Muller Narrow Light" panose="00000400000000000000" pitchFamily="50" charset="-52"/>
              </a:rPr>
              <a:t>рост цен –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80,8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%</a:t>
            </a:r>
            <a:r>
              <a:rPr lang="ru-RU" sz="1600" dirty="0">
                <a:latin typeface="Muller Narrow Light" panose="00000400000000000000" pitchFamily="50" charset="-52"/>
              </a:rPr>
              <a:t> </a:t>
            </a:r>
            <a:r>
              <a:rPr lang="ru-RU" dirty="0">
                <a:latin typeface="Muller Narrow Light" panose="00000400000000000000" pitchFamily="50" charset="-52"/>
              </a:rPr>
              <a:t>потребителей</a:t>
            </a:r>
            <a:endParaRPr lang="ru-RU" sz="1600" dirty="0">
              <a:latin typeface="Muller Narrow Light" panose="00000400000000000000" pitchFamily="50" charset="-5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Muller Narrow Light" panose="00000400000000000000" pitchFamily="50" charset="-52"/>
              </a:rPr>
              <a:t>без изменений – количество организаций на рынках, качество и ассортимент товаров, работ и услуг - </a:t>
            </a:r>
            <a:r>
              <a:rPr lang="ru-RU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св.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55,0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% </a:t>
            </a:r>
            <a:r>
              <a:rPr lang="ru-RU" dirty="0">
                <a:latin typeface="Muller Narrow Light" panose="00000400000000000000" pitchFamily="50" charset="-52"/>
              </a:rPr>
              <a:t>потребителей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D620ABD1-BF44-4B22-B360-3996A321C5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057" y="5607040"/>
            <a:ext cx="359695" cy="463392"/>
          </a:xfrm>
          <a:prstGeom prst="rect">
            <a:avLst/>
          </a:prstGeom>
        </p:spPr>
      </p:pic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FDFA5FA5-9ABB-433D-A73A-59F2E50C638F}"/>
              </a:ext>
            </a:extLst>
          </p:cNvPr>
          <p:cNvSpPr/>
          <p:nvPr/>
        </p:nvSpPr>
        <p:spPr>
          <a:xfrm>
            <a:off x="6343422" y="2777863"/>
            <a:ext cx="56222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Muller Narrow Light" panose="00000400000000000000" pitchFamily="50" charset="-52"/>
              </a:rPr>
              <a:t>Государственная жилищная инспекция Мурманской области </a:t>
            </a:r>
            <a:endParaRPr lang="ru-RU" sz="1600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E128511F-6D86-487C-9000-BEF9A482F1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59278" y="5201967"/>
            <a:ext cx="319734" cy="33855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8DDC717D-6228-4B6E-B059-B30B9816735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39297" y="6280480"/>
            <a:ext cx="359695" cy="31701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24A3204E-E6A2-41B6-84F5-01BDCB21CFB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97363" y="5730362"/>
            <a:ext cx="359695" cy="35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12938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078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7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ПРОИЗВОДСТВА БЕТОНА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8941028" y="263615"/>
            <a:ext cx="42093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3004037" y="266332"/>
            <a:ext cx="4443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20,5%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43,8%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27,1%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790224" y="5732431"/>
            <a:ext cx="57440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УРОВЕНЬ КОНКУРЕНЦИИ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51668" y="3370920"/>
            <a:ext cx="5614514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 (незначительно выражен)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ограничение/сложность доступа к поставкам товаров, оказанию услуг и выполнению работ в рамках государственных закупок (незначительно выражен)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939883" y="3803476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859626" y="6210020"/>
            <a:ext cx="1840537" cy="270088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28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3FA08C8A-808C-4885-BFFF-D91D779827F8}"/>
              </a:ext>
            </a:extLst>
          </p:cNvPr>
          <p:cNvSpPr/>
          <p:nvPr/>
        </p:nvSpPr>
        <p:spPr>
          <a:xfrm>
            <a:off x="6858932" y="2818504"/>
            <a:ext cx="53626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57E7C0F8-E5EF-4A8F-981D-672D2FC158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97E0D6DC-D3AE-4A5E-A14E-021DD78C49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A66DF04F-6638-41D1-8C39-7F2ECA69BEC2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0FD1E062-E234-4CAC-B939-02FB6BA9DBD9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7C5ACFDE-E054-4510-B7F2-565906672A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57542" y="5846465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1011FC9A-CA75-4451-B380-2B69B0A72D5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03213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СФЕРА НАРУЖНОЙ РЕКЛАМЫ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8726152" y="22770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3052520" y="227706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34,7%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45,3%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49,2%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04654" y="5793509"/>
            <a:ext cx="52629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</a:p>
          <a:p>
            <a:endParaRPr lang="ru-RU" sz="12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806727" y="3202125"/>
            <a:ext cx="543289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(незначительно выражены)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коррупция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высокие налоги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ограничение/сложность доступа к закупкам компаний с государственным участием и субъектов естественных монополий</a:t>
            </a:r>
            <a:endParaRPr lang="ru-RU" dirty="0">
              <a:latin typeface="Muller Narrow Light" panose="0000040000000000000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833000" y="3599656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527458" y="6325714"/>
            <a:ext cx="2523613" cy="4119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Скорее умеренно-высокая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437776" y="91257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307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2D8ADCA5-5F68-4413-9D59-363046E11469}"/>
              </a:ext>
            </a:extLst>
          </p:cNvPr>
          <p:cNvSpPr/>
          <p:nvPr/>
        </p:nvSpPr>
        <p:spPr>
          <a:xfrm>
            <a:off x="6806727" y="2734294"/>
            <a:ext cx="5545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xmlns="" id="{5B4FB094-EBCB-45D8-A1F5-9909C343E4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720859"/>
            <a:ext cx="456150" cy="437857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A4CA79E5-3455-4C96-ABE8-70B2949D1B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41" name="Скругленный прямоугольник 20">
            <a:extLst>
              <a:ext uri="{FF2B5EF4-FFF2-40B4-BE49-F238E27FC236}">
                <a16:creationId xmlns:a16="http://schemas.microsoft.com/office/drawing/2014/main" xmlns="" id="{EFE8ED59-A744-4CF9-941D-D33880CFEFEF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42" name="Скругленный прямоугольник 20">
            <a:extLst>
              <a:ext uri="{FF2B5EF4-FFF2-40B4-BE49-F238E27FC236}">
                <a16:creationId xmlns:a16="http://schemas.microsoft.com/office/drawing/2014/main" xmlns="" id="{590E2C20-0439-446F-BBEF-7ECDADBC2861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87D20CEB-ACFF-4189-A3EB-1276556F26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1786" y="5959483"/>
            <a:ext cx="432682" cy="309059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99EDBE95-BB66-4694-9963-F158DDECB3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3242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078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7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ВНУТРЕННЕГО И ВЪЕЗДНОГО ТУРИЗМА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855428" y="242956"/>
            <a:ext cx="42093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197791" y="244812"/>
            <a:ext cx="4443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27,4%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47,3%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48,2%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4EA2226-28A6-4FAA-92F9-00A9E1DEFD6A}"/>
              </a:ext>
            </a:extLst>
          </p:cNvPr>
          <p:cNvSpPr/>
          <p:nvPr/>
        </p:nvSpPr>
        <p:spPr>
          <a:xfrm>
            <a:off x="6830745" y="5358392"/>
            <a:ext cx="57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</a:t>
            </a: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4AD4C7-9A8E-4F30-A776-E5232CEE8B4E}"/>
              </a:ext>
            </a:extLst>
          </p:cNvPr>
          <p:cNvSpPr/>
          <p:nvPr/>
        </p:nvSpPr>
        <p:spPr>
          <a:xfrm>
            <a:off x="6751668" y="3345068"/>
            <a:ext cx="5614514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Muller Narrow Light" panose="00000400000000000000"/>
                <a:ea typeface="Calibri" panose="020F0502020204030204" pitchFamily="34" charset="0"/>
              </a:rPr>
              <a:t>нестабильность российского законодательства</a:t>
            </a:r>
            <a:endParaRPr lang="ru-RU" sz="1600" dirty="0">
              <a:latin typeface="Muller Narrow Light" panose="000004000000000000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/>
              </a:rPr>
              <a:t>сложность получения доступа к земельным участкам (незначительно выражен)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Muller Narrow Light" panose="000004000000000000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xmlns="" id="{A6C7F39C-DD80-497E-B7B4-4D389F9DED8B}"/>
              </a:ext>
            </a:extLst>
          </p:cNvPr>
          <p:cNvSpPr/>
          <p:nvPr/>
        </p:nvSpPr>
        <p:spPr>
          <a:xfrm rot="10800000">
            <a:off x="8987487" y="3857339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xmlns="" id="{4C829565-F388-4FA2-A80E-932D88A38BB3}"/>
              </a:ext>
            </a:extLst>
          </p:cNvPr>
          <p:cNvSpPr/>
          <p:nvPr/>
        </p:nvSpPr>
        <p:spPr>
          <a:xfrm>
            <a:off x="9537290" y="6011598"/>
            <a:ext cx="2590046" cy="369684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Представления размыты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xmlns="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329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7BCC7921-434A-422B-B420-B5B1C3FFD819}"/>
              </a:ext>
            </a:extLst>
          </p:cNvPr>
          <p:cNvSpPr/>
          <p:nvPr/>
        </p:nvSpPr>
        <p:spPr>
          <a:xfrm>
            <a:off x="6858932" y="2818504"/>
            <a:ext cx="5545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327BDB24-2883-4CD2-8C7E-C173F536A0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106EE98C-1425-4067-B1E5-9159D1FAD7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xmlns="" id="{D10AADAB-A168-44D2-A40A-430E9BD1E411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xmlns="" id="{78C16FDC-1351-40BD-99F7-F83AAA3FAEC6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A251C4B3-F8EE-4E7A-93BD-E7EB25F39F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6642" y="5471175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77E2E3D7-C013-44C2-A623-2F4DFBE7D82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21768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239625" cy="5078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7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ВЫВОДЫ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7377698" y="218453"/>
            <a:ext cx="42093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4644680" y="218453"/>
            <a:ext cx="4443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0EA5827E-476B-4422-9EFB-556202B7624E}"/>
              </a:ext>
            </a:extLst>
          </p:cNvPr>
          <p:cNvSpPr/>
          <p:nvPr/>
        </p:nvSpPr>
        <p:spPr>
          <a:xfrm>
            <a:off x="1053485" y="1091039"/>
            <a:ext cx="1101069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Проблемы</a:t>
            </a:r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, </a:t>
            </a:r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препятствующие качественному оказанию услуг, выполнению работ, предоставлению товаров среди субъектов предпринимательской деятельности и потребителей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510714BE-1F3F-412D-A478-9A37232DC0F4}"/>
              </a:ext>
            </a:extLst>
          </p:cNvPr>
          <p:cNvSpPr/>
          <p:nvPr/>
        </p:nvSpPr>
        <p:spPr>
          <a:xfrm>
            <a:off x="2747579" y="4242632"/>
            <a:ext cx="38138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Коррупция –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18,2%</a:t>
            </a:r>
            <a:endParaRPr lang="ru-RU" sz="2800" dirty="0">
              <a:solidFill>
                <a:srgbClr val="FF66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30743AE7-D03A-4AF1-80C4-2220E42879EB}"/>
              </a:ext>
            </a:extLst>
          </p:cNvPr>
          <p:cNvSpPr/>
          <p:nvPr/>
        </p:nvSpPr>
        <p:spPr>
          <a:xfrm>
            <a:off x="2747579" y="3376344"/>
            <a:ext cx="40607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Высокие налоги –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32,1%</a:t>
            </a:r>
            <a:endParaRPr lang="ru-RU" sz="2800" dirty="0">
              <a:solidFill>
                <a:srgbClr val="FF6600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0624D83B-5614-4037-84E3-702ED3ECCF9C}"/>
              </a:ext>
            </a:extLst>
          </p:cNvPr>
          <p:cNvSpPr/>
          <p:nvPr/>
        </p:nvSpPr>
        <p:spPr>
          <a:xfrm>
            <a:off x="2747579" y="2314515"/>
            <a:ext cx="67444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Нестабильность российского законодательства в сфере развития предпринимательства –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47,4%</a:t>
            </a:r>
            <a:endParaRPr lang="ru-RU" sz="2800" dirty="0">
              <a:solidFill>
                <a:srgbClr val="FF6600"/>
              </a:solidFill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9BF19C28-75EF-4D1E-AC72-BC6F87900C31}"/>
              </a:ext>
            </a:extLst>
          </p:cNvPr>
          <p:cNvSpPr/>
          <p:nvPr/>
        </p:nvSpPr>
        <p:spPr>
          <a:xfrm>
            <a:off x="2747578" y="5746946"/>
            <a:ext cx="83187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Сложность /затянутость процедуры получения лицензий –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12,7%</a:t>
            </a:r>
            <a:endParaRPr lang="ru-RU" sz="2800" dirty="0">
              <a:solidFill>
                <a:srgbClr val="FF6600"/>
              </a:solidFill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C97D5C02-55D0-4D45-A9CA-F178F21DBD07}"/>
              </a:ext>
            </a:extLst>
          </p:cNvPr>
          <p:cNvSpPr/>
          <p:nvPr/>
        </p:nvSpPr>
        <p:spPr>
          <a:xfrm>
            <a:off x="2747579" y="4964905"/>
            <a:ext cx="88694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Сложность получения доступа к земельным участкам –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17,0%</a:t>
            </a: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5B0441E3-F227-46B5-90E7-085B3B428E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215" y="2521454"/>
            <a:ext cx="430773" cy="411124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53E89A09-E00E-4790-A70D-B29AA2626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215" y="3370837"/>
            <a:ext cx="430773" cy="411124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F8B931F0-B2D2-475A-9E84-9767A48EB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6203" y="4242350"/>
            <a:ext cx="430773" cy="411124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F06B615C-324F-4D0F-A0C0-A2D41D47CC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6203" y="5041249"/>
            <a:ext cx="430773" cy="411124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50F031A8-FB57-413C-ACB9-C0280CF7BA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6203" y="5790719"/>
            <a:ext cx="430773" cy="409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2767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31490"/>
            <a:ext cx="12239625" cy="5078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7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ВЫВОДЫ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7377698" y="218453"/>
            <a:ext cx="42093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4644680" y="218453"/>
            <a:ext cx="4443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0EA5827E-476B-4422-9EFB-556202B7624E}"/>
              </a:ext>
            </a:extLst>
          </p:cNvPr>
          <p:cNvSpPr/>
          <p:nvPr/>
        </p:nvSpPr>
        <p:spPr>
          <a:xfrm>
            <a:off x="1118536" y="894242"/>
            <a:ext cx="101099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ПРОБЛЕМЫ, ПРЕПЯТСТВУЮЩИЕ РАЗВИТИЮ КОНКУРЕНЦИИ </a:t>
            </a:r>
          </a:p>
          <a:p>
            <a:pPr algn="ctr"/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НА ТЕРРИТОРИИ МУРМАНСКОЙ ОБЛАСТИ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9A563874-6412-4D00-8217-EED9FE59B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189" y="2089811"/>
            <a:ext cx="405347" cy="43365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283854" y="1968233"/>
            <a:ext cx="102985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/>
              </a:rPr>
              <a:t>Низкая емкость потребительского рынка в целом по региону на фоне высокой динамики в течение года и сокращения в связи с отрицательной статистикой численности населения в регионе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069" y="3497180"/>
            <a:ext cx="408467" cy="43285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283855" y="3259908"/>
            <a:ext cx="9944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«</a:t>
            </a:r>
            <a:r>
              <a:rPr lang="ru-RU" dirty="0">
                <a:latin typeface="Muller Narrow Light" panose="00000400000000000000"/>
              </a:rPr>
              <a:t>Северные удорожания», которые увеличивают издержки и снижают экономическую эффективность малого бизнеса, что на фоне невозможности достижения эффекта масштаба производства ставят под сомнение перспективы развития малого бизнеса без поддержки государства 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189" y="5977156"/>
            <a:ext cx="408467" cy="432854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283855" y="5759656"/>
            <a:ext cx="9944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/>
              </a:rPr>
              <a:t>Высокая конкуренция со стороны производителей других территориальных рынков в силу территориальной близости, транспортной обеспеченности Мурманской области, продолжительного «северного отпускного периода», формирования «отложенного спроса» и сбережений на уровне населения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83855" y="4667077"/>
            <a:ext cx="99445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/>
              </a:rPr>
              <a:t>Активное участие государства в производстве товаров и услуг как на потребительском рынке, так и на рынке товаров и услуг производственного назначения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069" y="4750360"/>
            <a:ext cx="408467" cy="43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15331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0" y="-51677"/>
            <a:ext cx="12239625" cy="5078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7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ПРЕДЛОЖЕНИЯ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7377698" y="218453"/>
            <a:ext cx="42093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4459705" y="218453"/>
            <a:ext cx="44917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106874" y="580295"/>
            <a:ext cx="102985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/>
              </a:rPr>
              <a:t>информационная, правовая и экономическая поддержка малого и среднего бизнеса в регионе в целом, а также в сегментах молодежного, женского предпринимательства и начинающих предпринимателей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62025" y="1703694"/>
            <a:ext cx="99445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/>
              </a:rPr>
              <a:t>совершенствование существующих региональных электронных ресурсов и сервисов, увеличение компонента официальной информации, посвященной вопросам развития конкуренции в регионе, с учетом их широкого охвата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06874" y="2827093"/>
            <a:ext cx="9944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/>
              </a:rPr>
              <a:t>представление основных показателей состояния конкурентной среды с учетом потребностей и интересов отдельных целевых аудиторий (потребителей и субъектов предпринимательской деятельности конкретных рынков)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435" y="849919"/>
            <a:ext cx="353599" cy="3840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370" y="1973318"/>
            <a:ext cx="353599" cy="3840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369" y="3235216"/>
            <a:ext cx="353599" cy="3840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368" y="4344615"/>
            <a:ext cx="353599" cy="384081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1187117" y="633139"/>
            <a:ext cx="9729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06874" y="4222878"/>
            <a:ext cx="10218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/>
              </a:rPr>
              <a:t>активизация просветительской работы с населением по вопросам развития конкуренции в регионе 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370" y="5744841"/>
            <a:ext cx="575646" cy="61925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8669" y="5293137"/>
            <a:ext cx="11071296" cy="91448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1307432" y="5519596"/>
            <a:ext cx="105236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РАЗВИТИЕ МЕТОДИКИ ПРОВЕДЕНИЯ МОНИТОРИНГА </a:t>
            </a:r>
          </a:p>
          <a:p>
            <a:pPr lvl="0" algn="ctr"/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СОСТОЯНИЯ И РАЗВИТИЯ КОНКУРЕНЦИИ НА РЫНКАХ ТОВАРОВ, РАБОТ, УСЛУГ </a:t>
            </a:r>
          </a:p>
          <a:p>
            <a:pPr lvl="0" algn="ctr"/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ДЛЯ АРКТИЧЕСКИХ СУБЪЕКТОВ РФ</a:t>
            </a:r>
          </a:p>
        </p:txBody>
      </p:sp>
    </p:spTree>
    <p:extLst>
      <p:ext uri="{BB962C8B-B14F-4D97-AF65-F5344CB8AC3E}">
        <p14:creationId xmlns:p14="http://schemas.microsoft.com/office/powerpoint/2010/main" val="34428683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655152D-456C-5E4D-9F23-F91BF730ABA5}"/>
              </a:ext>
            </a:extLst>
          </p:cNvPr>
          <p:cNvSpPr/>
          <p:nvPr/>
        </p:nvSpPr>
        <p:spPr>
          <a:xfrm>
            <a:off x="1350" y="2379542"/>
            <a:ext cx="12236928" cy="4819771"/>
          </a:xfrm>
          <a:prstGeom prst="rect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199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318F8B2-B166-5E46-A87C-5E2B7B10EE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17" y="683077"/>
            <a:ext cx="3429532" cy="100868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05440C4-E74B-1944-B487-7211DD8801A7}"/>
              </a:ext>
            </a:extLst>
          </p:cNvPr>
          <p:cNvSpPr/>
          <p:nvPr/>
        </p:nvSpPr>
        <p:spPr>
          <a:xfrm>
            <a:off x="2193855" y="4159532"/>
            <a:ext cx="9108873" cy="834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99"/>
              </a:lnSpc>
            </a:pPr>
            <a:r>
              <a:rPr lang="ru-RU" sz="7199" b="1" dirty="0">
                <a:solidFill>
                  <a:schemeClr val="bg1"/>
                </a:solidFill>
                <a:latin typeface="Muller Narrow ExtraBold" pitchFamily="2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069640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6</a:t>
            </a:fld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УДОВЛЕТВОРЕННОСТЬ КАЧЕСТВОМ ОФИЦИАЛЬНОЙ ИНФОРМАЦИИ            О СОСТОЯНИИ КОНКУРЕНЦИИ НА РЫНКАХ ТОВАРОВ, РАБОТ, УСЛУГ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362219" y="457816"/>
            <a:ext cx="57032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343958" y="530413"/>
            <a:ext cx="495913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55D89AD0-DA59-4313-B1C3-EF2CFDD69D59}"/>
              </a:ext>
            </a:extLst>
          </p:cNvPr>
          <p:cNvSpPr/>
          <p:nvPr/>
        </p:nvSpPr>
        <p:spPr>
          <a:xfrm>
            <a:off x="2165506" y="2931803"/>
            <a:ext cx="8809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ОСНОВНЫЕ И НАДЕЖНЫЕ ИСТОЧНИКИ ИНФОРМАЦИИ</a:t>
            </a:r>
            <a:endParaRPr lang="ru-RU" sz="2800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xmlns="" id="{3A8150AD-CAEE-4984-B833-4F617B113055}"/>
              </a:ext>
            </a:extLst>
          </p:cNvPr>
          <p:cNvCxnSpPr>
            <a:cxnSpLocks/>
          </p:cNvCxnSpPr>
          <p:nvPr/>
        </p:nvCxnSpPr>
        <p:spPr>
          <a:xfrm flipV="1">
            <a:off x="413312" y="2923525"/>
            <a:ext cx="11234072" cy="24864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A454CFD1-AF2C-4660-92F1-C519AA17CCE3}"/>
              </a:ext>
            </a:extLst>
          </p:cNvPr>
          <p:cNvSpPr/>
          <p:nvPr/>
        </p:nvSpPr>
        <p:spPr>
          <a:xfrm>
            <a:off x="1225241" y="4125144"/>
            <a:ext cx="450008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1120438" algn="l"/>
              </a:tabLst>
            </a:pPr>
            <a:r>
              <a:rPr lang="ru-RU" dirty="0">
                <a:latin typeface="Muller Narrow Light" panose="00000400000000000000" pitchFamily="50" charset="-52"/>
              </a:rPr>
              <a:t>информация, размещенная на официальном сайте уполномоченного органа 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61,3 %</a:t>
            </a:r>
          </a:p>
          <a:p>
            <a:pPr>
              <a:tabLst>
                <a:tab pos="11120438" algn="l"/>
              </a:tabLst>
            </a:pPr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</a:rPr>
              <a:t>(она же и самая надежная)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xmlns="" id="{663ABA35-7806-4329-932B-5BCF308BD7D3}"/>
              </a:ext>
            </a:extLst>
          </p:cNvPr>
          <p:cNvSpPr/>
          <p:nvPr/>
        </p:nvSpPr>
        <p:spPr>
          <a:xfrm>
            <a:off x="7267257" y="4148109"/>
            <a:ext cx="4532049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</a:rPr>
              <a:t>специальные блоги, порталы и прочие информационные ресурсы </a:t>
            </a:r>
            <a:r>
              <a:rPr lang="ru-RU" sz="2400" dirty="0">
                <a:solidFill>
                  <a:srgbClr val="FF0000"/>
                </a:solidFill>
                <a:latin typeface="Muller Narrow Light" panose="00000400000000000000" pitchFamily="50" charset="-52"/>
              </a:rPr>
              <a:t>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55,8 % </a:t>
            </a:r>
          </a:p>
          <a:p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</a:rPr>
              <a:t>(они же и самые надежные)</a:t>
            </a: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DE51E6A6-C5DE-49DB-BACF-272948869930}"/>
              </a:ext>
            </a:extLst>
          </p:cNvPr>
          <p:cNvSpPr/>
          <p:nvPr/>
        </p:nvSpPr>
        <p:spPr>
          <a:xfrm>
            <a:off x="731520" y="3414196"/>
            <a:ext cx="1091586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                               </a:t>
            </a:r>
            <a:endParaRPr lang="ru-RU" sz="2000" dirty="0">
              <a:solidFill>
                <a:srgbClr val="0082C8"/>
              </a:solidFill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xmlns="" id="{D45B93EB-2F12-4704-A00D-2FDE8C47B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710" y="4273395"/>
            <a:ext cx="486499" cy="459276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xmlns="" id="{39F7A214-F47D-4499-8ECE-3B3DFCB774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570" y="5305111"/>
            <a:ext cx="486499" cy="459277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CEB0C71-1411-45F9-96F5-FED8AE255D86}"/>
              </a:ext>
            </a:extLst>
          </p:cNvPr>
          <p:cNvSpPr/>
          <p:nvPr/>
        </p:nvSpPr>
        <p:spPr>
          <a:xfrm>
            <a:off x="1225241" y="5194549"/>
            <a:ext cx="2124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  <a:tabLst>
                <a:tab pos="11120438" algn="l"/>
              </a:tabLst>
            </a:pPr>
            <a:r>
              <a:rPr lang="ru-RU" dirty="0">
                <a:latin typeface="Muller Narrow Light" panose="00000400000000000000" pitchFamily="50" charset="-52"/>
              </a:rPr>
              <a:t>телевидение </a:t>
            </a:r>
            <a:r>
              <a:rPr lang="ru-RU" sz="2400" dirty="0">
                <a:solidFill>
                  <a:srgbClr val="FF0000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44,5 % 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69F90F3-38B8-445A-9552-260A0BDB38A1}"/>
              </a:ext>
            </a:extLst>
          </p:cNvPr>
          <p:cNvSpPr/>
          <p:nvPr/>
        </p:nvSpPr>
        <p:spPr>
          <a:xfrm>
            <a:off x="7222153" y="5972574"/>
            <a:ext cx="4710395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>
                <a:latin typeface="Muller Narrow Light" panose="00000400000000000000" pitchFamily="50" charset="-52"/>
              </a:rPr>
              <a:t>информация, размещенная на официальных сайтах других ИОГВ Мурманской области и муниципальных образований органов местного самоуправления </a:t>
            </a:r>
            <a:r>
              <a:rPr lang="ru-RU" dirty="0">
                <a:solidFill>
                  <a:srgbClr val="FF0000"/>
                </a:solidFill>
                <a:latin typeface="Muller Narrow Light" panose="00000400000000000000" pitchFamily="50" charset="-52"/>
              </a:rPr>
              <a:t>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33,9 %</a:t>
            </a:r>
            <a:r>
              <a:rPr lang="ru-RU" sz="1600" dirty="0">
                <a:solidFill>
                  <a:srgbClr val="FF0000"/>
                </a:solidFill>
                <a:latin typeface="Muller Narrow Light" panose="00000400000000000000" pitchFamily="50" charset="-52"/>
              </a:rPr>
              <a:t> </a:t>
            </a:r>
            <a:endParaRPr lang="ru-RU" dirty="0">
              <a:solidFill>
                <a:srgbClr val="FF00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8" name="Скругленный прямоугольник 20">
            <a:extLst>
              <a:ext uri="{FF2B5EF4-FFF2-40B4-BE49-F238E27FC236}">
                <a16:creationId xmlns:a16="http://schemas.microsoft.com/office/drawing/2014/main" xmlns="" id="{42B410FE-5192-4A47-902C-808FF65B4DB6}"/>
              </a:ext>
            </a:extLst>
          </p:cNvPr>
          <p:cNvSpPr/>
          <p:nvPr/>
        </p:nvSpPr>
        <p:spPr>
          <a:xfrm>
            <a:off x="6756562" y="3611372"/>
            <a:ext cx="5155054" cy="389160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ДЛЯ ПРЕДПРИНИМАТЕЛЕЙ</a:t>
            </a:r>
          </a:p>
        </p:txBody>
      </p:sp>
      <p:sp>
        <p:nvSpPr>
          <p:cNvPr id="30" name="Скругленный прямоугольник 20">
            <a:extLst>
              <a:ext uri="{FF2B5EF4-FFF2-40B4-BE49-F238E27FC236}">
                <a16:creationId xmlns:a16="http://schemas.microsoft.com/office/drawing/2014/main" xmlns="" id="{8C690E77-E496-466E-9D85-CA70D181A21A}"/>
              </a:ext>
            </a:extLst>
          </p:cNvPr>
          <p:cNvSpPr/>
          <p:nvPr/>
        </p:nvSpPr>
        <p:spPr>
          <a:xfrm>
            <a:off x="259968" y="3626685"/>
            <a:ext cx="5576495" cy="38916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ДЛЯ ПОДТРЕБИТЕЛЕЙ ТОВАРОВ, РАБОТ, УСЛУГ</a:t>
            </a: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7F63A642-969B-44DD-93C7-E270193DEA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0612" y="4404156"/>
            <a:ext cx="444658" cy="450143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7E22E87B-6FC2-42A0-AFAA-8F28967575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6330" y="6137983"/>
            <a:ext cx="486499" cy="450144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D173CE2E-9111-4893-9B37-A8744B9B1D2C}"/>
              </a:ext>
            </a:extLst>
          </p:cNvPr>
          <p:cNvSpPr/>
          <p:nvPr/>
        </p:nvSpPr>
        <p:spPr>
          <a:xfrm>
            <a:off x="470757" y="1171538"/>
            <a:ext cx="53657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Уровень удовлетворенности доступностью, понятностью и удобством получения официальной информации</a:t>
            </a:r>
            <a:endParaRPr lang="ru-RU" sz="2000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441F7F1-CB9D-4B05-BFC0-FAF2FF7EF5CA}"/>
              </a:ext>
            </a:extLst>
          </p:cNvPr>
          <p:cNvSpPr/>
          <p:nvPr/>
        </p:nvSpPr>
        <p:spPr>
          <a:xfrm>
            <a:off x="7175333" y="1422411"/>
            <a:ext cx="22227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- доступность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71,4 %</a:t>
            </a:r>
            <a:r>
              <a:rPr lang="ru-RU" sz="1600" dirty="0">
                <a:solidFill>
                  <a:srgbClr val="FF0000"/>
                </a:solidFill>
                <a:latin typeface="Muller Narrow Light" panose="00000400000000000000" pitchFamily="50" charset="-52"/>
              </a:rPr>
              <a:t> 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DB73A1C8-AF11-4282-8202-5504BC2DA294}"/>
              </a:ext>
            </a:extLst>
          </p:cNvPr>
          <p:cNvSpPr/>
          <p:nvPr/>
        </p:nvSpPr>
        <p:spPr>
          <a:xfrm>
            <a:off x="9659450" y="790102"/>
            <a:ext cx="2424985" cy="409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у предпринимателей </a:t>
            </a:r>
            <a:endParaRPr lang="ru-RU" sz="2000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C9D33E1C-13D8-4808-95A4-8447E8116D09}"/>
              </a:ext>
            </a:extLst>
          </p:cNvPr>
          <p:cNvSpPr/>
          <p:nvPr/>
        </p:nvSpPr>
        <p:spPr>
          <a:xfrm>
            <a:off x="7204304" y="779367"/>
            <a:ext cx="18888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 у потребителей </a:t>
            </a:r>
            <a:endParaRPr lang="ru-RU" sz="2000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F16EEE23-8B1A-49F1-BB22-CEAFA4A2E83B}"/>
              </a:ext>
            </a:extLst>
          </p:cNvPr>
          <p:cNvSpPr/>
          <p:nvPr/>
        </p:nvSpPr>
        <p:spPr>
          <a:xfrm>
            <a:off x="761699" y="2293073"/>
            <a:ext cx="82818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Полнотой информации и надежностью источника удовлетворены </a:t>
            </a:r>
            <a:endParaRPr lang="ru-RU" sz="2000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93A04A8A-90D6-4246-819C-3FEBC5736DCF}"/>
              </a:ext>
            </a:extLst>
          </p:cNvPr>
          <p:cNvSpPr/>
          <p:nvPr/>
        </p:nvSpPr>
        <p:spPr>
          <a:xfrm>
            <a:off x="7414068" y="2310714"/>
            <a:ext cx="47143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67,7</a:t>
            </a:r>
            <a:r>
              <a:rPr lang="ru-RU" dirty="0">
                <a:solidFill>
                  <a:srgbClr val="FF6600"/>
                </a:solidFill>
                <a:latin typeface="Muller Narrow Light" panose="00000400000000000000" pitchFamily="50" charset="-52"/>
              </a:rPr>
              <a:t>% </a:t>
            </a:r>
            <a:r>
              <a:rPr lang="ru-RU" dirty="0">
                <a:latin typeface="Muller Narrow Light" panose="00000400000000000000" pitchFamily="50" charset="-52"/>
              </a:rPr>
              <a:t>потребителей и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75,4</a:t>
            </a:r>
            <a:r>
              <a:rPr lang="ru-RU" dirty="0">
                <a:solidFill>
                  <a:srgbClr val="FF6600"/>
                </a:solidFill>
                <a:latin typeface="Muller Narrow Light" panose="00000400000000000000" pitchFamily="50" charset="-52"/>
              </a:rPr>
              <a:t>% </a:t>
            </a:r>
            <a:r>
              <a:rPr lang="ru-RU" dirty="0">
                <a:latin typeface="Muller Narrow Light" panose="00000400000000000000" pitchFamily="50" charset="-52"/>
              </a:rPr>
              <a:t>предпринимателей</a:t>
            </a:r>
          </a:p>
        </p:txBody>
      </p:sp>
      <p:sp>
        <p:nvSpPr>
          <p:cNvPr id="41" name="Равнобедренный треугольник 40">
            <a:extLst>
              <a:ext uri="{FF2B5EF4-FFF2-40B4-BE49-F238E27FC236}">
                <a16:creationId xmlns:a16="http://schemas.microsoft.com/office/drawing/2014/main" xmlns="" id="{ED2A9203-99B8-4624-98F9-048D5DBE9CCC}"/>
              </a:ext>
            </a:extLst>
          </p:cNvPr>
          <p:cNvSpPr/>
          <p:nvPr/>
        </p:nvSpPr>
        <p:spPr>
          <a:xfrm rot="5400000">
            <a:off x="5714678" y="1579306"/>
            <a:ext cx="1100193" cy="19902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3BE260D5-19EF-4A78-8053-0E5C95D05D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63273" y="1136709"/>
            <a:ext cx="355600" cy="3683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67A3A714-1CA2-49B5-A07D-F5A541E178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04451" y="1151702"/>
            <a:ext cx="355600" cy="35560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309E111B-C7F9-4B22-B88C-9F70396F41C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6099" y="2346745"/>
            <a:ext cx="355600" cy="40640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826EBA59-D603-4C1A-8B95-FFB218975766}"/>
              </a:ext>
            </a:extLst>
          </p:cNvPr>
          <p:cNvSpPr txBox="1"/>
          <p:nvPr/>
        </p:nvSpPr>
        <p:spPr>
          <a:xfrm>
            <a:off x="7189720" y="1710310"/>
            <a:ext cx="22943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- понятность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60,8 %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941DBE2E-8517-4A81-B91B-40BDD501B829}"/>
              </a:ext>
            </a:extLst>
          </p:cNvPr>
          <p:cNvSpPr txBox="1"/>
          <p:nvPr/>
        </p:nvSpPr>
        <p:spPr>
          <a:xfrm>
            <a:off x="7182351" y="1992935"/>
            <a:ext cx="19664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- удобство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59,4 %</a:t>
            </a:r>
            <a:r>
              <a:rPr lang="ru-RU" sz="1600" dirty="0">
                <a:latin typeface="Muller Narrow Light" panose="00000400000000000000" pitchFamily="50" charset="-52"/>
              </a:rPr>
              <a:t> </a:t>
            </a:r>
            <a:endParaRPr lang="ru-RU" sz="1600" dirty="0"/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xmlns="" id="{20A93E73-91EE-4B52-BE7B-5D7244CE0EC6}"/>
              </a:ext>
            </a:extLst>
          </p:cNvPr>
          <p:cNvSpPr/>
          <p:nvPr/>
        </p:nvSpPr>
        <p:spPr>
          <a:xfrm>
            <a:off x="9756840" y="1415228"/>
            <a:ext cx="22227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- доступность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71,9 %</a:t>
            </a:r>
            <a:r>
              <a:rPr lang="ru-RU" sz="1600" dirty="0">
                <a:solidFill>
                  <a:srgbClr val="FF0000"/>
                </a:solidFill>
                <a:latin typeface="Muller Narrow Light" panose="00000400000000000000" pitchFamily="50" charset="-52"/>
              </a:rPr>
              <a:t> 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9D885676-A882-42DC-9EA8-C18026C7D9AB}"/>
              </a:ext>
            </a:extLst>
          </p:cNvPr>
          <p:cNvSpPr txBox="1"/>
          <p:nvPr/>
        </p:nvSpPr>
        <p:spPr>
          <a:xfrm>
            <a:off x="9771227" y="1703127"/>
            <a:ext cx="22943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- понятность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70,5 %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87647CC0-5012-48F6-A961-E976EF1E7AF9}"/>
              </a:ext>
            </a:extLst>
          </p:cNvPr>
          <p:cNvSpPr txBox="1"/>
          <p:nvPr/>
        </p:nvSpPr>
        <p:spPr>
          <a:xfrm>
            <a:off x="9763858" y="1985752"/>
            <a:ext cx="19664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- удобство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78,3 %</a:t>
            </a:r>
            <a:r>
              <a:rPr lang="ru-RU" sz="1600" dirty="0">
                <a:latin typeface="Muller Narrow Light" panose="00000400000000000000" pitchFamily="50" charset="-52"/>
              </a:rPr>
              <a:t> </a:t>
            </a:r>
            <a:endParaRPr lang="ru-RU" sz="1600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85AEC5B7-48C5-4348-B1A8-2BBA0E292ABB}"/>
              </a:ext>
            </a:extLst>
          </p:cNvPr>
          <p:cNvSpPr/>
          <p:nvPr/>
        </p:nvSpPr>
        <p:spPr>
          <a:xfrm>
            <a:off x="1250340" y="6009554"/>
            <a:ext cx="45320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</a:rPr>
              <a:t>специальные блоги, порталы и прочие информационные ресурсы </a:t>
            </a:r>
            <a:r>
              <a:rPr lang="ru-RU" sz="2400" dirty="0">
                <a:solidFill>
                  <a:srgbClr val="FF0000"/>
                </a:solidFill>
                <a:latin typeface="Muller Narrow Light" panose="00000400000000000000" pitchFamily="50" charset="-52"/>
              </a:rPr>
              <a:t>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41,8 % </a:t>
            </a:r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xmlns="" id="{D0A7BDC3-00C9-4D3D-8603-96B28C50E3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7710" y="6251576"/>
            <a:ext cx="470703" cy="470703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C9179FF8-AB1F-4724-AE12-113E04BE3C57}"/>
              </a:ext>
            </a:extLst>
          </p:cNvPr>
          <p:cNvSpPr/>
          <p:nvPr/>
        </p:nvSpPr>
        <p:spPr>
          <a:xfrm>
            <a:off x="7174896" y="5174662"/>
            <a:ext cx="6118225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11120438" algn="l"/>
              </a:tabLst>
            </a:pPr>
            <a:r>
              <a:rPr lang="ru-RU" dirty="0">
                <a:latin typeface="Muller Narrow Light" panose="00000400000000000000" pitchFamily="50" charset="-52"/>
              </a:rPr>
              <a:t>информация, размещенная на официальном сайте уполномоченного органа 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44,3 %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7A4AE76F-668A-4F2D-8A79-C3AC79ABAE9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40612" y="5336416"/>
            <a:ext cx="353599" cy="35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26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7</a:t>
            </a:fld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-132080" y="-31490"/>
            <a:ext cx="12517120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ПРЕДЛОЖЕНИЯ ПО ПОВЫШЕНИЮ ЭФФЕКТИВНОСТИ ДЕЯТЕЛЬНОСТИ ОБЛАСТНЫХ ИОГВ, ОРГАНОВ МЕСТНОГО САМОУПРАВЛЕНИЯ ПО УЛУЧШЕНИЮ КАЧЕСТВА ОФИЦИАЛЬНОЙ ИНФОРМАЦИИ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991751" y="499933"/>
            <a:ext cx="57032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571594" y="499933"/>
            <a:ext cx="495913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D682EF87-F9CE-4342-A3A2-B44C90775BC6}"/>
              </a:ext>
            </a:extLst>
          </p:cNvPr>
          <p:cNvSpPr txBox="1"/>
          <p:nvPr/>
        </p:nvSpPr>
        <p:spPr>
          <a:xfrm>
            <a:off x="966008" y="4611395"/>
            <a:ext cx="490538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Необходимо увеличить компонент официальной информации на существующих электронных ресурсах и сервисах, повысить доступность восприятия официальной информации для различных социальных групп населения</a:t>
            </a:r>
            <a:endParaRPr lang="ru-RU" sz="20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282F0876-490D-41B8-B42C-CEA7A73C13BD}"/>
              </a:ext>
            </a:extLst>
          </p:cNvPr>
          <p:cNvSpPr txBox="1"/>
          <p:nvPr/>
        </p:nvSpPr>
        <p:spPr>
          <a:xfrm>
            <a:off x="7018957" y="5369312"/>
            <a:ext cx="478051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Размещаемые на ресурсе результаты/ информация о принятых мерах по обращениям косвенным образом будут способствовать и росту доверия официальной информацией, размещенной на ресурсе</a:t>
            </a:r>
            <a:endParaRPr lang="ru-RU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6B8BCEE3-4380-48BA-A1D4-5408D79726D0}"/>
              </a:ext>
            </a:extLst>
          </p:cNvPr>
          <p:cNvSpPr txBox="1"/>
          <p:nvPr/>
        </p:nvSpPr>
        <p:spPr>
          <a:xfrm>
            <a:off x="7018957" y="4684719"/>
            <a:ext cx="40746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Приведет к сокращению «пути» потребителей к официальной информации</a:t>
            </a:r>
            <a:endParaRPr lang="ru-RU" dirty="0"/>
          </a:p>
        </p:txBody>
      </p:sp>
      <p:cxnSp>
        <p:nvCxnSpPr>
          <p:cNvPr id="60" name="Прямая соединительная линия 59">
            <a:extLst>
              <a:ext uri="{FF2B5EF4-FFF2-40B4-BE49-F238E27FC236}">
                <a16:creationId xmlns:a16="http://schemas.microsoft.com/office/drawing/2014/main" xmlns="" id="{83A86C83-9CC0-4EAD-A765-DAA661EE92DF}"/>
              </a:ext>
            </a:extLst>
          </p:cNvPr>
          <p:cNvCxnSpPr/>
          <p:nvPr/>
        </p:nvCxnSpPr>
        <p:spPr>
          <a:xfrm>
            <a:off x="745030" y="4171153"/>
            <a:ext cx="1104071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FA13945F-ABB9-498D-805F-A9E8C7FA78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44" y="5178037"/>
            <a:ext cx="622704" cy="644943"/>
          </a:xfrm>
          <a:prstGeom prst="rect">
            <a:avLst/>
          </a:prstGeom>
        </p:spPr>
      </p:pic>
      <p:sp>
        <p:nvSpPr>
          <p:cNvPr id="62" name="Равнобедренный треугольник 61">
            <a:extLst>
              <a:ext uri="{FF2B5EF4-FFF2-40B4-BE49-F238E27FC236}">
                <a16:creationId xmlns:a16="http://schemas.microsoft.com/office/drawing/2014/main" xmlns="" id="{4337571B-DCE8-404E-A4B2-D14FC00BDDC6}"/>
              </a:ext>
            </a:extLst>
          </p:cNvPr>
          <p:cNvSpPr/>
          <p:nvPr/>
        </p:nvSpPr>
        <p:spPr>
          <a:xfrm rot="5400000">
            <a:off x="4931481" y="5526528"/>
            <a:ext cx="2039214" cy="355599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63" name="Рисунок 62">
            <a:extLst>
              <a:ext uri="{FF2B5EF4-FFF2-40B4-BE49-F238E27FC236}">
                <a16:creationId xmlns:a16="http://schemas.microsoft.com/office/drawing/2014/main" xmlns="" id="{8A476504-D15C-4135-8848-DCCC393766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6859" y="4875822"/>
            <a:ext cx="355600" cy="355600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xmlns="" id="{EB19AD48-5E35-4984-B0B1-05B9DD42BC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6859" y="5565014"/>
            <a:ext cx="355600" cy="355600"/>
          </a:xfrm>
          <a:prstGeom prst="rect">
            <a:avLst/>
          </a:prstGeom>
        </p:spPr>
      </p:pic>
      <p:sp>
        <p:nvSpPr>
          <p:cNvPr id="65" name="Равнобедренный треугольник 64">
            <a:extLst>
              <a:ext uri="{FF2B5EF4-FFF2-40B4-BE49-F238E27FC236}">
                <a16:creationId xmlns:a16="http://schemas.microsoft.com/office/drawing/2014/main" xmlns="" id="{40F80C3E-7CC4-4CC2-A454-E800EC973C2D}"/>
              </a:ext>
            </a:extLst>
          </p:cNvPr>
          <p:cNvSpPr/>
          <p:nvPr/>
        </p:nvSpPr>
        <p:spPr>
          <a:xfrm rot="5400000">
            <a:off x="4515808" y="2243088"/>
            <a:ext cx="2816214" cy="355599"/>
          </a:xfrm>
          <a:prstGeom prst="triangl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D442CFD2-A79E-4489-B564-4E0A13B8266B}"/>
              </a:ext>
            </a:extLst>
          </p:cNvPr>
          <p:cNvSpPr txBox="1"/>
          <p:nvPr/>
        </p:nvSpPr>
        <p:spPr>
          <a:xfrm>
            <a:off x="965604" y="1622361"/>
            <a:ext cx="442690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ДОСТАТОЧНЫЙ</a:t>
            </a:r>
            <a:r>
              <a:rPr lang="ru-RU" sz="2000" dirty="0">
                <a:latin typeface="Muller Narrow Light" panose="00000400000000000000" pitchFamily="50" charset="-52"/>
              </a:rPr>
              <a:t> уровень открытости областных ИОГВ, особенно в части организации цифрового взаимодействия с субъектами предпринимательской деятельности</a:t>
            </a:r>
            <a:endParaRPr lang="ru-RU" sz="2000" dirty="0"/>
          </a:p>
        </p:txBody>
      </p:sp>
      <p:pic>
        <p:nvPicPr>
          <p:cNvPr id="67" name="Рисунок 66">
            <a:extLst>
              <a:ext uri="{FF2B5EF4-FFF2-40B4-BE49-F238E27FC236}">
                <a16:creationId xmlns:a16="http://schemas.microsoft.com/office/drawing/2014/main" xmlns="" id="{6FD858F4-0B90-43C0-9FE7-A3800AAE4F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6353" y="892088"/>
            <a:ext cx="355600" cy="393700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xmlns="" id="{8C02AD3F-25CB-4C22-9F4D-F62AA58AE8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1437" y="2986201"/>
            <a:ext cx="307776" cy="307776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7265ABC7-0AC4-490C-8015-E72254187E95}"/>
              </a:ext>
            </a:extLst>
          </p:cNvPr>
          <p:cNvSpPr txBox="1"/>
          <p:nvPr/>
        </p:nvSpPr>
        <p:spPr>
          <a:xfrm>
            <a:off x="6620989" y="795429"/>
            <a:ext cx="539513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</a:rPr>
              <a:t>Электронные сервисы и порталы исполнительных органов рассматриваются как надежный и один из основных источников информации о деятельности органов власти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xmlns="" id="{8489A694-1D2A-45ED-B0DB-329D741DF117}"/>
              </a:ext>
            </a:extLst>
          </p:cNvPr>
          <p:cNvSpPr txBox="1"/>
          <p:nvPr/>
        </p:nvSpPr>
        <p:spPr>
          <a:xfrm>
            <a:off x="6732510" y="1907942"/>
            <a:ext cx="53221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пециальные цифровые ресурсы </a:t>
            </a:r>
            <a:r>
              <a:rPr lang="ru-RU" dirty="0"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чаще </a:t>
            </a:r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выступают формами обратной связи (обращений, жалоб) </a:t>
            </a:r>
            <a:endParaRPr lang="ru-RU" dirty="0"/>
          </a:p>
        </p:txBody>
      </p:sp>
      <p:pic>
        <p:nvPicPr>
          <p:cNvPr id="77" name="Рисунок 76">
            <a:extLst>
              <a:ext uri="{FF2B5EF4-FFF2-40B4-BE49-F238E27FC236}">
                <a16:creationId xmlns:a16="http://schemas.microsoft.com/office/drawing/2014/main" xmlns="" id="{5C732922-170D-4D25-877E-1C65220443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3748" y="1698804"/>
            <a:ext cx="355600" cy="381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170EB10-7308-495F-A9C4-F8BCC1094C8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37265" y="2086380"/>
            <a:ext cx="359695" cy="3535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3C1D506-212B-4A37-B3DC-DF7004B6D24B}"/>
              </a:ext>
            </a:extLst>
          </p:cNvPr>
          <p:cNvSpPr txBox="1"/>
          <p:nvPr/>
        </p:nvSpPr>
        <p:spPr>
          <a:xfrm>
            <a:off x="6732510" y="2792603"/>
            <a:ext cx="477742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  <a:cs typeface="Times New Roman" panose="02020603050405020304" pitchFamily="18" charset="0"/>
              </a:rPr>
              <a:t>Большая доля затруднившихся оценить качество официальной информации – в среднем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  <a:cs typeface="Times New Roman" panose="02020603050405020304" pitchFamily="18" charset="0"/>
              </a:rPr>
              <a:t>35,0</a:t>
            </a:r>
            <a:r>
              <a:rPr lang="ru-RU" dirty="0">
                <a:solidFill>
                  <a:srgbClr val="FF6600"/>
                </a:solidFill>
                <a:latin typeface="Muller Narrow Light" panose="00000400000000000000" pitchFamily="50" charset="-52"/>
                <a:cs typeface="Times New Roman" panose="02020603050405020304" pitchFamily="18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4053184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ДЕЯТЕЛЬНОСТЬ СУБЪЕКТОВ ЕСТЕСТВЕННЫХ МОНОПОЛИЙ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776155" y="26625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894735" y="266253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xmlns="" id="{3A8150AD-CAEE-4984-B833-4F617B113055}"/>
              </a:ext>
            </a:extLst>
          </p:cNvPr>
          <p:cNvCxnSpPr>
            <a:cxnSpLocks/>
          </p:cNvCxnSpPr>
          <p:nvPr/>
        </p:nvCxnSpPr>
        <p:spPr>
          <a:xfrm flipV="1">
            <a:off x="533847" y="5856743"/>
            <a:ext cx="11234072" cy="24864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A05DD9AE-0E3D-46A4-8142-B4C78D773CE3}"/>
              </a:ext>
            </a:extLst>
          </p:cNvPr>
          <p:cNvSpPr/>
          <p:nvPr/>
        </p:nvSpPr>
        <p:spPr>
          <a:xfrm>
            <a:off x="533847" y="5898118"/>
            <a:ext cx="112996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Muller Narrow Light" panose="00000400000000000000" pitchFamily="50" charset="-52"/>
              </a:rPr>
              <a:t>Уровни тарифов (цен), установленных уполномоченным органом исполнительной власти Мурманской области в области государственного регулирования тарифов, не превышают предельно допустимые</a:t>
            </a:r>
          </a:p>
          <a:p>
            <a:pPr algn="ctr"/>
            <a:r>
              <a:rPr lang="ru-RU" sz="2000" b="1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Тарифы</a:t>
            </a:r>
            <a:r>
              <a:rPr lang="ru-RU" dirty="0">
                <a:latin typeface="Muller Narrow Light" panose="00000400000000000000" pitchFamily="50" charset="-52"/>
              </a:rPr>
              <a:t> на электроэнергию и холодное водоснабжение </a:t>
            </a:r>
            <a:r>
              <a:rPr lang="ru-RU" sz="2000" b="1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одни из самых низких </a:t>
            </a:r>
            <a:r>
              <a:rPr lang="ru-RU" dirty="0">
                <a:latin typeface="Muller Narrow Light" panose="00000400000000000000" pitchFamily="50" charset="-52"/>
              </a:rPr>
              <a:t>в Российской Федерации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2FE57279-4B6A-434E-A50B-3F0FE4269EE6}"/>
              </a:ext>
            </a:extLst>
          </p:cNvPr>
          <p:cNvSpPr/>
          <p:nvPr/>
        </p:nvSpPr>
        <p:spPr>
          <a:xfrm>
            <a:off x="5144092" y="671375"/>
            <a:ext cx="686502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ВЫСОКИЙ</a:t>
            </a:r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</a:t>
            </a:r>
            <a:r>
              <a:rPr lang="ru-RU" sz="1600" dirty="0">
                <a:latin typeface="Muller Narrow Light" panose="00000400000000000000" pitchFamily="50" charset="-52"/>
              </a:rPr>
              <a:t>уровень конкуренции на рынках теплоснабжения, холодного водоснабжения и водоотведения (как и в прошлые годы)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892038E9-7A9E-42D8-8188-3BB5C4B1879E}"/>
              </a:ext>
            </a:extLst>
          </p:cNvPr>
          <p:cNvSpPr/>
          <p:nvPr/>
        </p:nvSpPr>
        <p:spPr>
          <a:xfrm>
            <a:off x="5835717" y="1240614"/>
            <a:ext cx="60733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Однако, есть тенденция сокращения численности хозяйствующих субъектов, работающих на высококонкурентных рынках, что может в перспективе оказать негативное влияние на уровень оказания услуг и уровень тарифов на них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3084424C-B4B3-41BE-BA40-AA88C5CFC808}"/>
              </a:ext>
            </a:extLst>
          </p:cNvPr>
          <p:cNvSpPr/>
          <p:nvPr/>
        </p:nvSpPr>
        <p:spPr>
          <a:xfrm>
            <a:off x="5138089" y="2330810"/>
            <a:ext cx="6997108" cy="1118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СУЩЕСТВЕННОЕ</a:t>
            </a:r>
            <a:r>
              <a:rPr lang="ru-RU" sz="1600" dirty="0">
                <a:latin typeface="Muller Narrow Light" panose="00000400000000000000" pitchFamily="50" charset="-52"/>
              </a:rPr>
              <a:t> 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СОКРАЩЕНИЕ</a:t>
            </a:r>
            <a:r>
              <a:rPr lang="ru-RU" sz="1600" dirty="0">
                <a:latin typeface="Muller Narrow Light" panose="00000400000000000000" pitchFamily="50" charset="-52"/>
              </a:rPr>
              <a:t> численности хозяйствующих субъектов Мурманской области, относящихся к числу субъектов естественных монополий, работающих на рынке обращения с твердыми бытовыми отходами, 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не способствует </a:t>
            </a:r>
            <a:r>
              <a:rPr lang="ru-RU" sz="1600" dirty="0">
                <a:latin typeface="Muller Narrow Light" panose="00000400000000000000" pitchFamily="50" charset="-52"/>
              </a:rPr>
              <a:t>повышению качества оказываемых услуг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4367BB97-1730-4917-BC77-D0AC1B32ABF3}"/>
              </a:ext>
            </a:extLst>
          </p:cNvPr>
          <p:cNvSpPr/>
          <p:nvPr/>
        </p:nvSpPr>
        <p:spPr>
          <a:xfrm>
            <a:off x="5138089" y="3496322"/>
            <a:ext cx="699710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Оценка удовлетворенности потребителей качеством услуг, предоставляемых субъектами естественных монополий, находится на достаточно 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ВЫСОКОМ</a:t>
            </a:r>
            <a:r>
              <a:rPr lang="ru-RU" sz="1600" dirty="0">
                <a:latin typeface="Muller Narrow Light" panose="00000400000000000000" pitchFamily="50" charset="-52"/>
              </a:rPr>
              <a:t> уровне </a:t>
            </a:r>
            <a:r>
              <a:rPr lang="ru-RU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(более 75%)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0AE5539B-DA67-45B3-8F32-2EDDD11D162A}"/>
              </a:ext>
            </a:extLst>
          </p:cNvPr>
          <p:cNvSpPr/>
          <p:nvPr/>
        </p:nvSpPr>
        <p:spPr>
          <a:xfrm>
            <a:off x="5151381" y="4420374"/>
            <a:ext cx="68650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ВЫСОКИЙ</a:t>
            </a:r>
            <a:r>
              <a:rPr lang="ru-RU" sz="1600" dirty="0">
                <a:latin typeface="Muller Narrow Light" panose="00000400000000000000" pitchFamily="50" charset="-52"/>
              </a:rPr>
              <a:t> уровень удовлетворенности субъектов предпринимательской деятельности Мурманской области услугами по техническому присоединению к сетям инженерно-технического обеспечения в электронном виде, оказываемыми ресурсоснабжающими организациями и субъектами естественных монополий в Мурманской области (свыше 70%)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056F52C2-A3D2-4C60-8D9C-9B18142A2160}"/>
              </a:ext>
            </a:extLst>
          </p:cNvPr>
          <p:cNvSpPr txBox="1"/>
          <p:nvPr/>
        </p:nvSpPr>
        <p:spPr>
          <a:xfrm>
            <a:off x="541734" y="568738"/>
            <a:ext cx="37825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  <a:ea typeface="Calibri" panose="020F0502020204030204" pitchFamily="34" charset="0"/>
              </a:rPr>
              <a:t>НА ТЕРРИТОРИИ МУРМАНСКОЙ ОБЛАСТИ СУБЪЕКТЫ </a:t>
            </a:r>
            <a:r>
              <a:rPr lang="ru-RU" sz="1600" dirty="0">
                <a:solidFill>
                  <a:srgbClr val="0082C8"/>
                </a:solidFill>
                <a:effectLst/>
                <a:latin typeface="Muller Narrow Light" panose="00000400000000000000" pitchFamily="50" charset="-52"/>
                <a:ea typeface="Calibri" panose="020F0502020204030204" pitchFamily="34" charset="0"/>
              </a:rPr>
              <a:t>ЕСТЕСТВЕННЫХ МОНОПОЛИЙ ПРЕДСТАВЛЕНЫ НА СЛЕДУЮЩИХ РЫНКАХ</a:t>
            </a:r>
            <a:endParaRPr lang="ru-RU" sz="1600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8F9885D-C249-4DD8-A7BC-903A197F88CA}"/>
              </a:ext>
            </a:extLst>
          </p:cNvPr>
          <p:cNvSpPr txBox="1"/>
          <p:nvPr/>
        </p:nvSpPr>
        <p:spPr>
          <a:xfrm>
            <a:off x="1038069" y="1626865"/>
            <a:ext cx="23291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</a:rPr>
              <a:t>теплоснабжение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F9328211-21D5-4F83-932B-D447B734036E}"/>
              </a:ext>
            </a:extLst>
          </p:cNvPr>
          <p:cNvSpPr txBox="1"/>
          <p:nvPr/>
        </p:nvSpPr>
        <p:spPr>
          <a:xfrm>
            <a:off x="1038069" y="2062962"/>
            <a:ext cx="2621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</a:rPr>
              <a:t>горячее водоснабжение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8045F1D6-09E3-4FFF-85DA-91493C760045}"/>
              </a:ext>
            </a:extLst>
          </p:cNvPr>
          <p:cNvSpPr txBox="1"/>
          <p:nvPr/>
        </p:nvSpPr>
        <p:spPr>
          <a:xfrm>
            <a:off x="1049978" y="2496999"/>
            <a:ext cx="27660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</a:rPr>
              <a:t>холодное водоснабжение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78BBCC0D-F877-45BF-8607-53FAA6C90BB7}"/>
              </a:ext>
            </a:extLst>
          </p:cNvPr>
          <p:cNvSpPr txBox="1"/>
          <p:nvPr/>
        </p:nvSpPr>
        <p:spPr>
          <a:xfrm>
            <a:off x="1038069" y="2933974"/>
            <a:ext cx="18174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</a:rPr>
              <a:t>водоотведение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6700DCC-AB5B-43B7-B904-2442C2B0AF39}"/>
              </a:ext>
            </a:extLst>
          </p:cNvPr>
          <p:cNvSpPr txBox="1"/>
          <p:nvPr/>
        </p:nvSpPr>
        <p:spPr>
          <a:xfrm>
            <a:off x="1038069" y="3368012"/>
            <a:ext cx="16760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</a:rPr>
              <a:t>газоснабжение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D99E20EA-4D9B-4FFE-994C-E3BF80A677E6}"/>
              </a:ext>
            </a:extLst>
          </p:cNvPr>
          <p:cNvSpPr txBox="1"/>
          <p:nvPr/>
        </p:nvSpPr>
        <p:spPr>
          <a:xfrm>
            <a:off x="1038069" y="3785877"/>
            <a:ext cx="22080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</a:rPr>
              <a:t>электроснабжение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3164C0AC-1AC1-4C23-B86C-3BC6B17CDF71}"/>
              </a:ext>
            </a:extLst>
          </p:cNvPr>
          <p:cNvSpPr txBox="1"/>
          <p:nvPr/>
        </p:nvSpPr>
        <p:spPr>
          <a:xfrm>
            <a:off x="1038069" y="4239025"/>
            <a:ext cx="27660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</a:rPr>
              <a:t>рынок обращения с ТБО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9BCFC01B-BFCC-4D0B-8B73-CC48F89B5BCC}"/>
              </a:ext>
            </a:extLst>
          </p:cNvPr>
          <p:cNvSpPr txBox="1"/>
          <p:nvPr/>
        </p:nvSpPr>
        <p:spPr>
          <a:xfrm>
            <a:off x="1038069" y="4726847"/>
            <a:ext cx="32414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</a:rPr>
              <a:t>перевозка транспортом пассажиров и багажа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0BF45493-2133-4451-8200-3A5238047F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6747" y="1501738"/>
            <a:ext cx="288390" cy="267791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B8ABCC18-0D98-4977-A3A7-93AAE10015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259" y="1708836"/>
            <a:ext cx="321844" cy="287361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8B2CC04D-52FD-44C5-84EF-99DC6591F8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366" y="3431324"/>
            <a:ext cx="287737" cy="277461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74180705-E97B-4F7D-A208-C83BA8A24E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839" y="2101577"/>
            <a:ext cx="250896" cy="36494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96AB04EE-B502-4699-AF9A-E0F328B209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259" y="2525334"/>
            <a:ext cx="321844" cy="356327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5C30B838-C63D-4668-9929-475D9A8AC3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9366" y="2950082"/>
            <a:ext cx="287737" cy="359671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xmlns="" id="{04DF734F-4DBC-4258-9897-76C369F422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796" y="3826058"/>
            <a:ext cx="331828" cy="331828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xmlns="" id="{6041BA58-4D6E-4574-BF05-F5F178577C5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5434" y="4275159"/>
            <a:ext cx="355600" cy="355600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5DE08CC5-78D9-4A22-BC24-972DF8DBCC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732" y="4823260"/>
            <a:ext cx="355600" cy="35560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5735F2FE-616B-4658-8A89-CB0F0A85F79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82489" y="4499593"/>
            <a:ext cx="355600" cy="355600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357EB3A2-E7DE-40BE-B071-D3F790811E4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82489" y="3560579"/>
            <a:ext cx="355600" cy="35560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64D81EDC-98B2-4F9A-8368-F381946915D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82489" y="2439388"/>
            <a:ext cx="355600" cy="355600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xmlns="" id="{8929D656-648A-4F46-A0E1-F261E775236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88492" y="810002"/>
            <a:ext cx="355600" cy="38100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78E4F5E2-AD36-4C7A-B971-C79F639AEA4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16732" y="6171927"/>
            <a:ext cx="508244" cy="45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7313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УДОВЛЕТВОРЕННОСТЬ НАСЕЛЕНИЯ ДЕЯТЕЛЬНОСТЬЮ </a:t>
            </a:r>
          </a:p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 СФЕРЕ ФИНАНСОВЫХ УСЛУГ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559845" y="266253"/>
            <a:ext cx="550607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133576" y="266253"/>
            <a:ext cx="60673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FF0D799E-242E-4694-B3C4-FD3A92AADF26}"/>
              </a:ext>
            </a:extLst>
          </p:cNvPr>
          <p:cNvSpPr/>
          <p:nvPr/>
        </p:nvSpPr>
        <p:spPr>
          <a:xfrm>
            <a:off x="291585" y="5557774"/>
            <a:ext cx="235876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Высокие</a:t>
            </a:r>
            <a:r>
              <a:rPr lang="ru-RU" dirty="0">
                <a:latin typeface="Muller Narrow Light" panose="00000400000000000000" pitchFamily="50" charset="-52"/>
              </a:rPr>
              <a:t> показатели удовлетворенности по отдельным параметрам рынка финансовых услуг</a:t>
            </a:r>
          </a:p>
        </p:txBody>
      </p:sp>
      <p:sp>
        <p:nvSpPr>
          <p:cNvPr id="24" name="Равнобедренный треугольник 23">
            <a:extLst>
              <a:ext uri="{FF2B5EF4-FFF2-40B4-BE49-F238E27FC236}">
                <a16:creationId xmlns:a16="http://schemas.microsoft.com/office/drawing/2014/main" xmlns="" id="{DA92D6C1-B806-4ABC-A2BE-3818DBDF9662}"/>
              </a:ext>
            </a:extLst>
          </p:cNvPr>
          <p:cNvSpPr/>
          <p:nvPr/>
        </p:nvSpPr>
        <p:spPr>
          <a:xfrm rot="5400000">
            <a:off x="2250365" y="6236639"/>
            <a:ext cx="1160933" cy="20082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FB021EBE-5105-4884-8DB7-F590968C2355}"/>
              </a:ext>
            </a:extLst>
          </p:cNvPr>
          <p:cNvSpPr/>
          <p:nvPr/>
        </p:nvSpPr>
        <p:spPr>
          <a:xfrm>
            <a:off x="3739715" y="5597328"/>
            <a:ext cx="35592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количество и удобство расположения </a:t>
            </a:r>
          </a:p>
          <a:p>
            <a:r>
              <a:rPr lang="ru-RU" sz="1600" dirty="0">
                <a:latin typeface="Muller Narrow Light" panose="00000400000000000000" pitchFamily="50" charset="-52"/>
              </a:rPr>
              <a:t>банковских отделений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3A5FBE81-0843-4F22-ABED-0DCDE515FD5D}"/>
              </a:ext>
            </a:extLst>
          </p:cNvPr>
          <p:cNvSpPr/>
          <p:nvPr/>
        </p:nvSpPr>
        <p:spPr>
          <a:xfrm>
            <a:off x="3738455" y="6091609"/>
            <a:ext cx="3857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качество дистанционного </a:t>
            </a:r>
          </a:p>
          <a:p>
            <a:r>
              <a:rPr lang="ru-RU" sz="1600" dirty="0">
                <a:latin typeface="Muller Narrow Light" panose="00000400000000000000" pitchFamily="50" charset="-52"/>
              </a:rPr>
              <a:t>банковского обслуживания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D5C5F5E9-3D4F-48E2-91C2-20980AC610C5}"/>
              </a:ext>
            </a:extLst>
          </p:cNvPr>
          <p:cNvSpPr/>
          <p:nvPr/>
        </p:nvSpPr>
        <p:spPr>
          <a:xfrm>
            <a:off x="3738455" y="6669519"/>
            <a:ext cx="3269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качество мобильной и интернет-связи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B4D97CF3-E061-478C-9282-E62DA7F40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2132" y="6120774"/>
            <a:ext cx="393347" cy="432558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7C415C6A-4B77-4ED3-9A1B-D6B0FA4BF1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680178">
            <a:off x="7620563" y="6189705"/>
            <a:ext cx="372507" cy="343024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3E17D6B7-9AC3-4D7B-9ABD-0395D79BF862}"/>
              </a:ext>
            </a:extLst>
          </p:cNvPr>
          <p:cNvSpPr/>
          <p:nvPr/>
        </p:nvSpPr>
        <p:spPr>
          <a:xfrm>
            <a:off x="894287" y="1263369"/>
            <a:ext cx="53072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Приоритетное </a:t>
            </a:r>
            <a:r>
              <a:rPr lang="ru-RU" sz="2000" dirty="0">
                <a:latin typeface="Muller Narrow Light" panose="00000400000000000000" pitchFamily="50" charset="-52"/>
              </a:rPr>
              <a:t>пользование услугами банковских организаций 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E62C133B-C6C3-45B1-9815-AFA52626FA17}"/>
              </a:ext>
            </a:extLst>
          </p:cNvPr>
          <p:cNvSpPr/>
          <p:nvPr/>
        </p:nvSpPr>
        <p:spPr>
          <a:xfrm>
            <a:off x="844754" y="2439451"/>
            <a:ext cx="49444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/>
                </a:solidFill>
                <a:latin typeface="Muller Narrow Light" panose="00000400000000000000" pitchFamily="50" charset="-52"/>
              </a:rPr>
              <a:t>Высокий</a:t>
            </a:r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000" dirty="0">
                <a:latin typeface="Muller Narrow Light" panose="00000400000000000000" pitchFamily="50" charset="-52"/>
              </a:rPr>
              <a:t>уровень удовлетворенности населения деятельностью банковских организаций</a:t>
            </a:r>
          </a:p>
          <a:p>
            <a:pPr algn="ctr"/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068880B7-E0AB-4F6C-90B1-9521CC344CAF}"/>
              </a:ext>
            </a:extLst>
          </p:cNvPr>
          <p:cNvSpPr/>
          <p:nvPr/>
        </p:nvSpPr>
        <p:spPr>
          <a:xfrm>
            <a:off x="894287" y="3922832"/>
            <a:ext cx="50242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Средний уровень удовлетворенности населения банковскими кредитами, кредитными картами и вкладами. 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25A9F38-D5AF-437F-9ABA-B44B9EAAAFFC}"/>
              </a:ext>
            </a:extLst>
          </p:cNvPr>
          <p:cNvSpPr/>
          <p:nvPr/>
        </p:nvSpPr>
        <p:spPr>
          <a:xfrm>
            <a:off x="6832495" y="3904362"/>
            <a:ext cx="550117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Относительно низкий </a:t>
            </a:r>
            <a:r>
              <a:rPr lang="ru-RU" sz="2100" dirty="0">
                <a:latin typeface="Muller Narrow Light" panose="00000400000000000000" pitchFamily="50" charset="-52"/>
              </a:rPr>
              <a:t>уровень удовлетворенности  деятельностью негосударственных пенсионных фондов</a:t>
            </a: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xmlns="" id="{44596710-534E-4463-99E3-0979F8E220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2132" y="6681761"/>
            <a:ext cx="393346" cy="340446"/>
          </a:xfrm>
          <a:prstGeom prst="rect">
            <a:avLst/>
          </a:prstGeom>
        </p:spPr>
      </p:pic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81BFAE47-82EA-4B7D-B023-EF65D3A8158E}"/>
              </a:ext>
            </a:extLst>
          </p:cNvPr>
          <p:cNvSpPr/>
          <p:nvPr/>
        </p:nvSpPr>
        <p:spPr>
          <a:xfrm>
            <a:off x="7490800" y="5456841"/>
            <a:ext cx="4643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Высокий </a:t>
            </a:r>
            <a:r>
              <a:rPr lang="ru-RU" sz="2000" dirty="0">
                <a:latin typeface="Muller Narrow Light" panose="00000400000000000000" pitchFamily="50" charset="-52"/>
              </a:rPr>
              <a:t>уровень удовлетворенности жителей региона финансовыми продуктами: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31E2C3FD-F342-4DF2-B812-64070B6068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4561" y="5657895"/>
            <a:ext cx="393347" cy="365251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0663738E-C1DF-4B44-9674-11F44AD404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64989" y="6623381"/>
            <a:ext cx="435748" cy="301720"/>
          </a:xfrm>
          <a:prstGeom prst="rect">
            <a:avLst/>
          </a:prstGeom>
        </p:spPr>
      </p:pic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xmlns="" id="{03F19571-227C-4A6F-83D7-EF00C8A07B5C}"/>
              </a:ext>
            </a:extLst>
          </p:cNvPr>
          <p:cNvSpPr/>
          <p:nvPr/>
        </p:nvSpPr>
        <p:spPr>
          <a:xfrm>
            <a:off x="6827159" y="1274765"/>
            <a:ext cx="53072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Низкий</a:t>
            </a:r>
            <a:r>
              <a:rPr lang="ru-RU" sz="2400" dirty="0">
                <a:latin typeface="Muller Narrow Light" panose="00000400000000000000" pitchFamily="50" charset="-52"/>
              </a:rPr>
              <a:t> уровень пользования услугами других типов финансовых организаций</a:t>
            </a:r>
            <a:endParaRPr lang="ru-RU" sz="2400" dirty="0"/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xmlns="" id="{A2DE782A-D735-478A-88DE-446D3BC3B20C}"/>
              </a:ext>
            </a:extLst>
          </p:cNvPr>
          <p:cNvSpPr/>
          <p:nvPr/>
        </p:nvSpPr>
        <p:spPr>
          <a:xfrm>
            <a:off x="6832495" y="2502587"/>
            <a:ext cx="494445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Относительно высокий </a:t>
            </a:r>
            <a:r>
              <a:rPr lang="ru-RU" sz="2000" dirty="0">
                <a:latin typeface="Muller Narrow Light" panose="00000400000000000000" pitchFamily="50" charset="-52"/>
              </a:rPr>
              <a:t>уровень удовлетворенности  деятельностью субъектов страхового дела </a:t>
            </a: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xmlns="" id="{564CDF1A-9861-48C6-837A-DD23E64B57CA}"/>
              </a:ext>
            </a:extLst>
          </p:cNvPr>
          <p:cNvSpPr/>
          <p:nvPr/>
        </p:nvSpPr>
        <p:spPr>
          <a:xfrm>
            <a:off x="8111395" y="6130556"/>
            <a:ext cx="31114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расчетные (дебетовые) карты</a:t>
            </a: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xmlns="" id="{3737ABBF-83B0-49D9-B684-DE29EF839C9C}"/>
              </a:ext>
            </a:extLst>
          </p:cNvPr>
          <p:cNvSpPr/>
          <p:nvPr/>
        </p:nvSpPr>
        <p:spPr>
          <a:xfrm>
            <a:off x="8111395" y="6532950"/>
            <a:ext cx="31678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переводы/ платежи и вклады </a:t>
            </a: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xmlns="" id="{337D72FD-9F5F-402D-8D7E-D1982C5A8521}"/>
              </a:ext>
            </a:extLst>
          </p:cNvPr>
          <p:cNvCxnSpPr/>
          <p:nvPr/>
        </p:nvCxnSpPr>
        <p:spPr>
          <a:xfrm>
            <a:off x="501079" y="5410673"/>
            <a:ext cx="1104071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Рисунок 59">
            <a:extLst>
              <a:ext uri="{FF2B5EF4-FFF2-40B4-BE49-F238E27FC236}">
                <a16:creationId xmlns:a16="http://schemas.microsoft.com/office/drawing/2014/main" xmlns="" id="{EFD6CC7E-1B25-4876-9910-7569708E81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4837" y="4074884"/>
            <a:ext cx="469147" cy="467961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xmlns="" id="{A0864AF0-E38F-4ECB-9BD6-5FA953B237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092" y="1339127"/>
            <a:ext cx="469147" cy="467961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xmlns="" id="{D63E8B97-246F-455F-852D-0DC246FBDE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271" y="2542458"/>
            <a:ext cx="469147" cy="467961"/>
          </a:xfrm>
          <a:prstGeom prst="rect">
            <a:avLst/>
          </a:prstGeom>
        </p:spPr>
      </p:pic>
      <p:sp>
        <p:nvSpPr>
          <p:cNvPr id="64" name="Равнобедренный треугольник 63">
            <a:extLst>
              <a:ext uri="{FF2B5EF4-FFF2-40B4-BE49-F238E27FC236}">
                <a16:creationId xmlns:a16="http://schemas.microsoft.com/office/drawing/2014/main" xmlns="" id="{577456E7-1296-44D5-ABE3-72DD4CB65A34}"/>
              </a:ext>
            </a:extLst>
          </p:cNvPr>
          <p:cNvSpPr/>
          <p:nvPr/>
        </p:nvSpPr>
        <p:spPr>
          <a:xfrm rot="5400000">
            <a:off x="6200405" y="4102871"/>
            <a:ext cx="603039" cy="361741"/>
          </a:xfrm>
          <a:prstGeom prst="triangle">
            <a:avLst>
              <a:gd name="adj" fmla="val 44673"/>
            </a:avLst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66" name="Равнобедренный треугольник 65">
            <a:extLst>
              <a:ext uri="{FF2B5EF4-FFF2-40B4-BE49-F238E27FC236}">
                <a16:creationId xmlns:a16="http://schemas.microsoft.com/office/drawing/2014/main" xmlns="" id="{BB1EBA50-CDF3-400D-8886-FB72831A06FF}"/>
              </a:ext>
            </a:extLst>
          </p:cNvPr>
          <p:cNvSpPr/>
          <p:nvPr/>
        </p:nvSpPr>
        <p:spPr>
          <a:xfrm rot="5400000">
            <a:off x="6200404" y="1530682"/>
            <a:ext cx="603039" cy="361741"/>
          </a:xfrm>
          <a:prstGeom prst="triangle">
            <a:avLst>
              <a:gd name="adj" fmla="val 44673"/>
            </a:avLst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1" name="Равнобедренный треугольник 30">
            <a:extLst>
              <a:ext uri="{FF2B5EF4-FFF2-40B4-BE49-F238E27FC236}">
                <a16:creationId xmlns:a16="http://schemas.microsoft.com/office/drawing/2014/main" xmlns="" id="{727298FE-709C-444F-904C-440EAC68483F}"/>
              </a:ext>
            </a:extLst>
          </p:cNvPr>
          <p:cNvSpPr/>
          <p:nvPr/>
        </p:nvSpPr>
        <p:spPr>
          <a:xfrm rot="5400000">
            <a:off x="6216453" y="2965610"/>
            <a:ext cx="603039" cy="361741"/>
          </a:xfrm>
          <a:prstGeom prst="triangle">
            <a:avLst>
              <a:gd name="adj" fmla="val 44673"/>
            </a:avLst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9004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18734</TotalTime>
  <Words>5224</Words>
  <Application>Microsoft Office PowerPoint</Application>
  <PresentationFormat>Произвольный</PresentationFormat>
  <Paragraphs>1172</Paragraphs>
  <Slides>56</Slides>
  <Notes>42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65" baseType="lpstr">
      <vt:lpstr>Arial</vt:lpstr>
      <vt:lpstr>Calibri</vt:lpstr>
      <vt:lpstr>Calibri Light</vt:lpstr>
      <vt:lpstr>Miriam</vt:lpstr>
      <vt:lpstr>Muller Narrow ExtraBold</vt:lpstr>
      <vt:lpstr>Muller Narrow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Скрябина М.И.</cp:lastModifiedBy>
  <cp:revision>652</cp:revision>
  <cp:lastPrinted>2021-02-09T11:38:33Z</cp:lastPrinted>
  <dcterms:created xsi:type="dcterms:W3CDTF">2019-09-18T12:34:40Z</dcterms:created>
  <dcterms:modified xsi:type="dcterms:W3CDTF">2021-12-28T12:52:48Z</dcterms:modified>
</cp:coreProperties>
</file>