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72" r:id="rId1"/>
  </p:sldMasterIdLst>
  <p:notesMasterIdLst>
    <p:notesMasterId r:id="rId56"/>
  </p:notesMasterIdLst>
  <p:handoutMasterIdLst>
    <p:handoutMasterId r:id="rId57"/>
  </p:handoutMasterIdLst>
  <p:sldIdLst>
    <p:sldId id="262" r:id="rId2"/>
    <p:sldId id="264" r:id="rId3"/>
    <p:sldId id="265" r:id="rId4"/>
    <p:sldId id="266" r:id="rId5"/>
    <p:sldId id="316" r:id="rId6"/>
    <p:sldId id="268" r:id="rId7"/>
    <p:sldId id="319" r:id="rId8"/>
    <p:sldId id="269" r:id="rId9"/>
    <p:sldId id="270" r:id="rId10"/>
    <p:sldId id="318" r:id="rId11"/>
    <p:sldId id="271" r:id="rId12"/>
    <p:sldId id="272" r:id="rId13"/>
    <p:sldId id="273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95" r:id="rId35"/>
    <p:sldId id="296" r:id="rId36"/>
    <p:sldId id="297" r:id="rId37"/>
    <p:sldId id="298" r:id="rId38"/>
    <p:sldId id="299" r:id="rId39"/>
    <p:sldId id="300" r:id="rId40"/>
    <p:sldId id="301" r:id="rId41"/>
    <p:sldId id="302" r:id="rId42"/>
    <p:sldId id="303" r:id="rId43"/>
    <p:sldId id="304" r:id="rId44"/>
    <p:sldId id="305" r:id="rId45"/>
    <p:sldId id="306" r:id="rId46"/>
    <p:sldId id="307" r:id="rId47"/>
    <p:sldId id="308" r:id="rId48"/>
    <p:sldId id="309" r:id="rId49"/>
    <p:sldId id="310" r:id="rId50"/>
    <p:sldId id="311" r:id="rId51"/>
    <p:sldId id="312" r:id="rId52"/>
    <p:sldId id="313" r:id="rId53"/>
    <p:sldId id="315" r:id="rId54"/>
    <p:sldId id="258" r:id="rId55"/>
  </p:sldIdLst>
  <p:sldSz cx="12239625" cy="719931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7">
          <p15:clr>
            <a:srgbClr val="A4A3A4"/>
          </p15:clr>
        </p15:guide>
        <p15:guide id="2" pos="3855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Юрченко Н.Л." initials="ЮН" lastIdx="2" clrIdx="0">
    <p:extLst>
      <p:ext uri="{19B8F6BF-5375-455C-9EA6-DF929625EA0E}">
        <p15:presenceInfo xmlns:p15="http://schemas.microsoft.com/office/powerpoint/2012/main" userId="S-1-5-21-220523388-1957994488-682003330-1614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C8"/>
    <a:srgbClr val="EBEBEB"/>
    <a:srgbClr val="FF66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271" autoAdjust="0"/>
    <p:restoredTop sz="94663"/>
  </p:normalViewPr>
  <p:slideViewPr>
    <p:cSldViewPr snapToGrid="0" snapToObjects="1">
      <p:cViewPr varScale="1">
        <p:scale>
          <a:sx n="78" d="100"/>
          <a:sy n="78" d="100"/>
        </p:scale>
        <p:origin x="946" y="77"/>
      </p:cViewPr>
      <p:guideLst>
        <p:guide orient="horz" pos="2267"/>
        <p:guide pos="385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A3ABD9-282E-46CD-8556-0B83670EEF84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92DEEF-861E-42BD-8B24-8A9E90A681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12122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B082EF-BA8F-1D4E-82E9-CEC4553B62CD}" type="datetimeFigureOut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552450" y="1241425"/>
            <a:ext cx="569277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ru-RU"/>
              <a:t>Образец текста
Второй уровень
Третий уровень
Четвертый уровень
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22D45D-5942-6A46-ADA1-0B5F8B01E5F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5063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09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617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2926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234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543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851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160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468" algn="l" defTabSz="18286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18042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07144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043095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60338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96558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07861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0579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14834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270467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15563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5176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287731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82561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3211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7015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289113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34196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690041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69701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42446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806557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904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1777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52649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144896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8927980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941373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14953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69679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659953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082210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846870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7551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91583083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53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9645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865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709011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7858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037874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122D45D-5942-6A46-ADA1-0B5F8B01E5FC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00411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9953" y="1178222"/>
            <a:ext cx="9179719" cy="2506427"/>
          </a:xfrm>
        </p:spPr>
        <p:txBody>
          <a:bodyPr anchor="b"/>
          <a:lstStyle>
            <a:lvl1pPr algn="ctr"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9953" y="3781306"/>
            <a:ext cx="9179719" cy="1738167"/>
          </a:xfrm>
        </p:spPr>
        <p:txBody>
          <a:bodyPr/>
          <a:lstStyle>
            <a:lvl1pPr marL="0" indent="0" algn="ctr">
              <a:buNone/>
              <a:defRPr sz="2409"/>
            </a:lvl1pPr>
            <a:lvl2pPr marL="458983" indent="0" algn="ctr">
              <a:buNone/>
              <a:defRPr sz="2008"/>
            </a:lvl2pPr>
            <a:lvl3pPr marL="917966" indent="0" algn="ctr">
              <a:buNone/>
              <a:defRPr sz="1807"/>
            </a:lvl3pPr>
            <a:lvl4pPr marL="1376949" indent="0" algn="ctr">
              <a:buNone/>
              <a:defRPr sz="1606"/>
            </a:lvl4pPr>
            <a:lvl5pPr marL="1835932" indent="0" algn="ctr">
              <a:buNone/>
              <a:defRPr sz="1606"/>
            </a:lvl5pPr>
            <a:lvl6pPr marL="2294915" indent="0" algn="ctr">
              <a:buNone/>
              <a:defRPr sz="1606"/>
            </a:lvl6pPr>
            <a:lvl7pPr marL="2753898" indent="0" algn="ctr">
              <a:buNone/>
              <a:defRPr sz="1606"/>
            </a:lvl7pPr>
            <a:lvl8pPr marL="3212882" indent="0" algn="ctr">
              <a:buNone/>
              <a:defRPr sz="1606"/>
            </a:lvl8pPr>
            <a:lvl9pPr marL="3671865" indent="0" algn="ctr">
              <a:buNone/>
              <a:defRPr sz="1606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36D5-D654-D24E-A672-F046D980ACFC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79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5E994D-0C2E-054B-B81B-537B2F34D486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491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58982" y="383297"/>
            <a:ext cx="2639169" cy="610108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41474" y="383297"/>
            <a:ext cx="7764512" cy="6101085"/>
          </a:xfrm>
        </p:spPr>
        <p:txBody>
          <a:bodyPr vert="eaVert"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7999-807F-514F-9C58-CCA0BF735DC9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57962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BA386B-C8DA-A64B-8B9C-FD28215BAE07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21191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5099" y="1794830"/>
            <a:ext cx="10556677" cy="2994714"/>
          </a:xfrm>
        </p:spPr>
        <p:txBody>
          <a:bodyPr anchor="b"/>
          <a:lstStyle>
            <a:lvl1pPr>
              <a:defRPr sz="6023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5099" y="4817875"/>
            <a:ext cx="10556677" cy="1574849"/>
          </a:xfrm>
        </p:spPr>
        <p:txBody>
          <a:bodyPr/>
          <a:lstStyle>
            <a:lvl1pPr marL="0" indent="0">
              <a:buNone/>
              <a:defRPr sz="2409">
                <a:solidFill>
                  <a:schemeClr val="tx1">
                    <a:tint val="75000"/>
                  </a:schemeClr>
                </a:solidFill>
              </a:defRPr>
            </a:lvl1pPr>
            <a:lvl2pPr marL="458983" indent="0">
              <a:buNone/>
              <a:defRPr sz="2008">
                <a:solidFill>
                  <a:schemeClr val="tx1">
                    <a:tint val="75000"/>
                  </a:schemeClr>
                </a:solidFill>
              </a:defRPr>
            </a:lvl2pPr>
            <a:lvl3pPr marL="917966" indent="0">
              <a:buNone/>
              <a:defRPr sz="1807">
                <a:solidFill>
                  <a:schemeClr val="tx1">
                    <a:tint val="75000"/>
                  </a:schemeClr>
                </a:solidFill>
              </a:defRPr>
            </a:lvl3pPr>
            <a:lvl4pPr marL="1376949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4pPr>
            <a:lvl5pPr marL="183593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5pPr>
            <a:lvl6pPr marL="229491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6pPr>
            <a:lvl7pPr marL="2753898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7pPr>
            <a:lvl8pPr marL="3212882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8pPr>
            <a:lvl9pPr marL="3671865" indent="0">
              <a:buNone/>
              <a:defRPr sz="160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5F3F2B-851B-E642-8031-1AFDAC0D5D8F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70661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41474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6310" y="1916484"/>
            <a:ext cx="5201841" cy="4567898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DB110B-14BA-2648-9C85-9ACAEDAB5D5C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2704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8" y="383297"/>
            <a:ext cx="10556677" cy="139153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3069" y="1764832"/>
            <a:ext cx="51779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3069" y="2629749"/>
            <a:ext cx="51779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310" y="1764832"/>
            <a:ext cx="5203435" cy="864917"/>
          </a:xfrm>
        </p:spPr>
        <p:txBody>
          <a:bodyPr anchor="b"/>
          <a:lstStyle>
            <a:lvl1pPr marL="0" indent="0">
              <a:buNone/>
              <a:defRPr sz="2409" b="1"/>
            </a:lvl1pPr>
            <a:lvl2pPr marL="458983" indent="0">
              <a:buNone/>
              <a:defRPr sz="2008" b="1"/>
            </a:lvl2pPr>
            <a:lvl3pPr marL="917966" indent="0">
              <a:buNone/>
              <a:defRPr sz="1807" b="1"/>
            </a:lvl3pPr>
            <a:lvl4pPr marL="1376949" indent="0">
              <a:buNone/>
              <a:defRPr sz="1606" b="1"/>
            </a:lvl4pPr>
            <a:lvl5pPr marL="1835932" indent="0">
              <a:buNone/>
              <a:defRPr sz="1606" b="1"/>
            </a:lvl5pPr>
            <a:lvl6pPr marL="2294915" indent="0">
              <a:buNone/>
              <a:defRPr sz="1606" b="1"/>
            </a:lvl6pPr>
            <a:lvl7pPr marL="2753898" indent="0">
              <a:buNone/>
              <a:defRPr sz="1606" b="1"/>
            </a:lvl7pPr>
            <a:lvl8pPr marL="3212882" indent="0">
              <a:buNone/>
              <a:defRPr sz="1606" b="1"/>
            </a:lvl8pPr>
            <a:lvl9pPr marL="3671865" indent="0">
              <a:buNone/>
              <a:defRPr sz="1606" b="1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6310" y="2629749"/>
            <a:ext cx="5203435" cy="3867965"/>
          </a:xfrm>
        </p:spPr>
        <p:txBody>
          <a:bodyPr/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E1A2F9-A925-7C41-A2F8-8CEFE8397EEF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6198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610CD-251B-8D4E-80EC-8EE557DEB270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169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CA2EDD-EB01-004F-A77D-A44AD5F7C663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154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03435" y="1036569"/>
            <a:ext cx="6196310" cy="5116178"/>
          </a:xfrm>
        </p:spPr>
        <p:txBody>
          <a:bodyPr/>
          <a:lstStyle>
            <a:lvl1pPr>
              <a:defRPr sz="3212"/>
            </a:lvl1pPr>
            <a:lvl2pPr>
              <a:defRPr sz="2811"/>
            </a:lvl2pPr>
            <a:lvl3pPr>
              <a:defRPr sz="2409"/>
            </a:lvl3pPr>
            <a:lvl4pPr>
              <a:defRPr sz="2008"/>
            </a:lvl4pPr>
            <a:lvl5pPr>
              <a:defRPr sz="2008"/>
            </a:lvl5pPr>
            <a:lvl6pPr>
              <a:defRPr sz="2008"/>
            </a:lvl6pPr>
            <a:lvl7pPr>
              <a:defRPr sz="2008"/>
            </a:lvl7pPr>
            <a:lvl8pPr>
              <a:defRPr sz="2008"/>
            </a:lvl8pPr>
            <a:lvl9pPr>
              <a:defRPr sz="2008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9B937-F672-974A-A4F0-0DDE3DA5A3A9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0503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3069" y="479954"/>
            <a:ext cx="3947597" cy="1679840"/>
          </a:xfrm>
        </p:spPr>
        <p:txBody>
          <a:bodyPr anchor="b"/>
          <a:lstStyle>
            <a:lvl1pPr>
              <a:defRPr sz="3212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03435" y="1036569"/>
            <a:ext cx="6196310" cy="5116178"/>
          </a:xfrm>
        </p:spPr>
        <p:txBody>
          <a:bodyPr anchor="t"/>
          <a:lstStyle>
            <a:lvl1pPr marL="0" indent="0">
              <a:buNone/>
              <a:defRPr sz="3212"/>
            </a:lvl1pPr>
            <a:lvl2pPr marL="458983" indent="0">
              <a:buNone/>
              <a:defRPr sz="2811"/>
            </a:lvl2pPr>
            <a:lvl3pPr marL="917966" indent="0">
              <a:buNone/>
              <a:defRPr sz="2409"/>
            </a:lvl3pPr>
            <a:lvl4pPr marL="1376949" indent="0">
              <a:buNone/>
              <a:defRPr sz="2008"/>
            </a:lvl4pPr>
            <a:lvl5pPr marL="1835932" indent="0">
              <a:buNone/>
              <a:defRPr sz="2008"/>
            </a:lvl5pPr>
            <a:lvl6pPr marL="2294915" indent="0">
              <a:buNone/>
              <a:defRPr sz="2008"/>
            </a:lvl6pPr>
            <a:lvl7pPr marL="2753898" indent="0">
              <a:buNone/>
              <a:defRPr sz="2008"/>
            </a:lvl7pPr>
            <a:lvl8pPr marL="3212882" indent="0">
              <a:buNone/>
              <a:defRPr sz="2008"/>
            </a:lvl8pPr>
            <a:lvl9pPr marL="3671865" indent="0">
              <a:buNone/>
              <a:defRPr sz="2008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3069" y="2159794"/>
            <a:ext cx="3947597" cy="4001285"/>
          </a:xfrm>
        </p:spPr>
        <p:txBody>
          <a:bodyPr/>
          <a:lstStyle>
            <a:lvl1pPr marL="0" indent="0">
              <a:buNone/>
              <a:defRPr sz="1606"/>
            </a:lvl1pPr>
            <a:lvl2pPr marL="458983" indent="0">
              <a:buNone/>
              <a:defRPr sz="1405"/>
            </a:lvl2pPr>
            <a:lvl3pPr marL="917966" indent="0">
              <a:buNone/>
              <a:defRPr sz="1205"/>
            </a:lvl3pPr>
            <a:lvl4pPr marL="1376949" indent="0">
              <a:buNone/>
              <a:defRPr sz="1004"/>
            </a:lvl4pPr>
            <a:lvl5pPr marL="1835932" indent="0">
              <a:buNone/>
              <a:defRPr sz="1004"/>
            </a:lvl5pPr>
            <a:lvl6pPr marL="2294915" indent="0">
              <a:buNone/>
              <a:defRPr sz="1004"/>
            </a:lvl6pPr>
            <a:lvl7pPr marL="2753898" indent="0">
              <a:buNone/>
              <a:defRPr sz="1004"/>
            </a:lvl7pPr>
            <a:lvl8pPr marL="3212882" indent="0">
              <a:buNone/>
              <a:defRPr sz="1004"/>
            </a:lvl8pPr>
            <a:lvl9pPr marL="3671865" indent="0">
              <a:buNone/>
              <a:defRPr sz="1004"/>
            </a:lvl9pPr>
          </a:lstStyle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70D22D-5E39-8F4C-B7FD-D0F9E543B3CD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59806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1474" y="383297"/>
            <a:ext cx="10556677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474" y="1916484"/>
            <a:ext cx="10556677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
Второй уровень
Третий уровень
Четвертый уровень
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41474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D3140-0CDD-0A42-841C-3D3BA030B895}" type="datetime1">
              <a:rPr lang="ru-RU" smtClean="0"/>
              <a:pPr/>
              <a:t>19.02.2021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54376" y="6672697"/>
            <a:ext cx="4130873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44235" y="6672697"/>
            <a:ext cx="2753916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A689C-0428-2041-A422-96CC7CA8793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02085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l" defTabSz="917966" rtl="0" eaLnBrk="1" latinLnBrk="0" hangingPunct="1">
        <a:lnSpc>
          <a:spcPct val="90000"/>
        </a:lnSpc>
        <a:spcBef>
          <a:spcPct val="0"/>
        </a:spcBef>
        <a:buNone/>
        <a:defRPr sz="441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9492" indent="-229492" algn="l" defTabSz="917966" rtl="0" eaLnBrk="1" latinLnBrk="0" hangingPunct="1">
        <a:lnSpc>
          <a:spcPct val="90000"/>
        </a:lnSpc>
        <a:spcBef>
          <a:spcPts val="1004"/>
        </a:spcBef>
        <a:buFont typeface="Arial" panose="020B0604020202020204" pitchFamily="34" charset="0"/>
        <a:buChar char="•"/>
        <a:defRPr sz="2811" kern="1200">
          <a:solidFill>
            <a:schemeClr val="tx1"/>
          </a:solidFill>
          <a:latin typeface="+mn-lt"/>
          <a:ea typeface="+mn-ea"/>
          <a:cs typeface="+mn-cs"/>
        </a:defRPr>
      </a:lvl1pPr>
      <a:lvl2pPr marL="688475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409" kern="1200">
          <a:solidFill>
            <a:schemeClr val="tx1"/>
          </a:solidFill>
          <a:latin typeface="+mn-lt"/>
          <a:ea typeface="+mn-ea"/>
          <a:cs typeface="+mn-cs"/>
        </a:defRPr>
      </a:lvl2pPr>
      <a:lvl3pPr marL="1147458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2008" kern="1200">
          <a:solidFill>
            <a:schemeClr val="tx1"/>
          </a:solidFill>
          <a:latin typeface="+mn-lt"/>
          <a:ea typeface="+mn-ea"/>
          <a:cs typeface="+mn-cs"/>
        </a:defRPr>
      </a:lvl3pPr>
      <a:lvl4pPr marL="1606441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2065424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524407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983390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442373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901356" indent="-229492" algn="l" defTabSz="917966" rtl="0" eaLnBrk="1" latinLnBrk="0" hangingPunct="1">
        <a:lnSpc>
          <a:spcPct val="90000"/>
        </a:lnSpc>
        <a:spcBef>
          <a:spcPts val="502"/>
        </a:spcBef>
        <a:buFont typeface="Arial" panose="020B0604020202020204" pitchFamily="34" charset="0"/>
        <a:buChar char="•"/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1pPr>
      <a:lvl2pPr marL="458983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2pPr>
      <a:lvl3pPr marL="917966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3pPr>
      <a:lvl4pPr marL="1376949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4pPr>
      <a:lvl5pPr marL="183593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5pPr>
      <a:lvl6pPr marL="229491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6pPr>
      <a:lvl7pPr marL="2753898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7pPr>
      <a:lvl8pPr marL="3212882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8pPr>
      <a:lvl9pPr marL="3671865" algn="l" defTabSz="917966" rtl="0" eaLnBrk="1" latinLnBrk="0" hangingPunct="1">
        <a:defRPr sz="18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emf"/><Relationship Id="rId3" Type="http://schemas.openxmlformats.org/officeDocument/2006/relationships/image" Target="../media/image59.emf"/><Relationship Id="rId7" Type="http://schemas.openxmlformats.org/officeDocument/2006/relationships/image" Target="../media/image62.emf"/><Relationship Id="rId2" Type="http://schemas.openxmlformats.org/officeDocument/2006/relationships/image" Target="../media/image58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emf"/><Relationship Id="rId11" Type="http://schemas.openxmlformats.org/officeDocument/2006/relationships/image" Target="../media/image64.emf"/><Relationship Id="rId5" Type="http://schemas.openxmlformats.org/officeDocument/2006/relationships/image" Target="../media/image61.emf"/><Relationship Id="rId10" Type="http://schemas.openxmlformats.org/officeDocument/2006/relationships/image" Target="../media/image28.emf"/><Relationship Id="rId4" Type="http://schemas.openxmlformats.org/officeDocument/2006/relationships/image" Target="../media/image60.emf"/><Relationship Id="rId9" Type="http://schemas.openxmlformats.org/officeDocument/2006/relationships/image" Target="../media/image33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emf"/><Relationship Id="rId4" Type="http://schemas.openxmlformats.org/officeDocument/2006/relationships/image" Target="../media/image66.e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3.emf"/><Relationship Id="rId3" Type="http://schemas.openxmlformats.org/officeDocument/2006/relationships/image" Target="../media/image68.emf"/><Relationship Id="rId7" Type="http://schemas.openxmlformats.org/officeDocument/2006/relationships/image" Target="../media/image72.em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emf"/><Relationship Id="rId5" Type="http://schemas.openxmlformats.org/officeDocument/2006/relationships/image" Target="../media/image70.emf"/><Relationship Id="rId4" Type="http://schemas.openxmlformats.org/officeDocument/2006/relationships/image" Target="../media/image69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image" Target="../media/image74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emf"/><Relationship Id="rId3" Type="http://schemas.openxmlformats.org/officeDocument/2006/relationships/image" Target="../media/image76.emf"/><Relationship Id="rId7" Type="http://schemas.openxmlformats.org/officeDocument/2006/relationships/image" Target="../media/image8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emf"/><Relationship Id="rId5" Type="http://schemas.openxmlformats.org/officeDocument/2006/relationships/image" Target="../media/image78.emf"/><Relationship Id="rId10" Type="http://schemas.openxmlformats.org/officeDocument/2006/relationships/image" Target="../media/image32.emf"/><Relationship Id="rId4" Type="http://schemas.openxmlformats.org/officeDocument/2006/relationships/image" Target="../media/image77.emf"/><Relationship Id="rId9" Type="http://schemas.openxmlformats.org/officeDocument/2006/relationships/image" Target="../media/image23.emf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6.emf"/><Relationship Id="rId7" Type="http://schemas.openxmlformats.org/officeDocument/2006/relationships/image" Target="../media/image80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emf"/><Relationship Id="rId5" Type="http://schemas.openxmlformats.org/officeDocument/2006/relationships/image" Target="../media/image78.emf"/><Relationship Id="rId4" Type="http://schemas.openxmlformats.org/officeDocument/2006/relationships/image" Target="../media/image77.emf"/><Relationship Id="rId9" Type="http://schemas.openxmlformats.org/officeDocument/2006/relationships/image" Target="../media/image32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image" Target="../media/image76.emf"/><Relationship Id="rId7" Type="http://schemas.openxmlformats.org/officeDocument/2006/relationships/image" Target="../media/image5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emf"/><Relationship Id="rId5" Type="http://schemas.openxmlformats.org/officeDocument/2006/relationships/image" Target="../media/image78.emf"/><Relationship Id="rId10" Type="http://schemas.openxmlformats.org/officeDocument/2006/relationships/image" Target="../media/image32.emf"/><Relationship Id="rId4" Type="http://schemas.openxmlformats.org/officeDocument/2006/relationships/image" Target="../media/image77.emf"/><Relationship Id="rId9" Type="http://schemas.openxmlformats.org/officeDocument/2006/relationships/image" Target="../media/image23.em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image" Target="../media/image76.emf"/><Relationship Id="rId7" Type="http://schemas.openxmlformats.org/officeDocument/2006/relationships/image" Target="../media/image57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emf"/><Relationship Id="rId5" Type="http://schemas.openxmlformats.org/officeDocument/2006/relationships/image" Target="../media/image78.emf"/><Relationship Id="rId10" Type="http://schemas.openxmlformats.org/officeDocument/2006/relationships/image" Target="../media/image32.emf"/><Relationship Id="rId4" Type="http://schemas.openxmlformats.org/officeDocument/2006/relationships/image" Target="../media/image77.emf"/><Relationship Id="rId9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6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emf"/><Relationship Id="rId5" Type="http://schemas.openxmlformats.org/officeDocument/2006/relationships/image" Target="../media/image78.emf"/><Relationship Id="rId10" Type="http://schemas.openxmlformats.org/officeDocument/2006/relationships/image" Target="../media/image32.emf"/><Relationship Id="rId4" Type="http://schemas.openxmlformats.org/officeDocument/2006/relationships/image" Target="../media/image77.emf"/><Relationship Id="rId9" Type="http://schemas.openxmlformats.org/officeDocument/2006/relationships/image" Target="../media/image38.emf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emf"/><Relationship Id="rId3" Type="http://schemas.openxmlformats.org/officeDocument/2006/relationships/image" Target="../media/image76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emf"/><Relationship Id="rId5" Type="http://schemas.openxmlformats.org/officeDocument/2006/relationships/image" Target="../media/image78.emf"/><Relationship Id="rId4" Type="http://schemas.openxmlformats.org/officeDocument/2006/relationships/image" Target="../media/image77.emf"/><Relationship Id="rId9" Type="http://schemas.openxmlformats.org/officeDocument/2006/relationships/image" Target="../media/image2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emf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emf"/><Relationship Id="rId3" Type="http://schemas.openxmlformats.org/officeDocument/2006/relationships/image" Target="../media/image77.emf"/><Relationship Id="rId7" Type="http://schemas.openxmlformats.org/officeDocument/2006/relationships/image" Target="../media/image76.em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emf"/><Relationship Id="rId5" Type="http://schemas.openxmlformats.org/officeDocument/2006/relationships/image" Target="../media/image80.emf"/><Relationship Id="rId10" Type="http://schemas.openxmlformats.org/officeDocument/2006/relationships/image" Target="../media/image32.emf"/><Relationship Id="rId4" Type="http://schemas.openxmlformats.org/officeDocument/2006/relationships/image" Target="../media/image78.emf"/><Relationship Id="rId9" Type="http://schemas.openxmlformats.org/officeDocument/2006/relationships/image" Target="../media/image23.emf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image" Target="../media/image8.emf"/><Relationship Id="rId7" Type="http://schemas.openxmlformats.org/officeDocument/2006/relationships/image" Target="../media/image12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emf"/><Relationship Id="rId5" Type="http://schemas.openxmlformats.org/officeDocument/2006/relationships/image" Target="../media/image10.emf"/><Relationship Id="rId4" Type="http://schemas.openxmlformats.org/officeDocument/2006/relationships/image" Target="../media/image9.emf"/><Relationship Id="rId9" Type="http://schemas.openxmlformats.org/officeDocument/2006/relationships/image" Target="../media/image14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10" Type="http://schemas.openxmlformats.org/officeDocument/2006/relationships/image" Target="../media/image38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10" Type="http://schemas.openxmlformats.org/officeDocument/2006/relationships/image" Target="../media/image38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emf"/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10" Type="http://schemas.openxmlformats.org/officeDocument/2006/relationships/image" Target="../media/image38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7.emf"/><Relationship Id="rId7" Type="http://schemas.openxmlformats.org/officeDocument/2006/relationships/image" Target="../media/image21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emf"/><Relationship Id="rId5" Type="http://schemas.openxmlformats.org/officeDocument/2006/relationships/image" Target="../media/image19.emf"/><Relationship Id="rId4" Type="http://schemas.openxmlformats.org/officeDocument/2006/relationships/image" Target="../media/image18.emf"/><Relationship Id="rId9" Type="http://schemas.openxmlformats.org/officeDocument/2006/relationships/image" Target="../media/image23.emf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emf"/><Relationship Id="rId3" Type="http://schemas.openxmlformats.org/officeDocument/2006/relationships/image" Target="../media/image77.emf"/><Relationship Id="rId7" Type="http://schemas.openxmlformats.org/officeDocument/2006/relationships/image" Target="../media/image79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6.emf"/><Relationship Id="rId5" Type="http://schemas.openxmlformats.org/officeDocument/2006/relationships/image" Target="../media/image80.emf"/><Relationship Id="rId4" Type="http://schemas.openxmlformats.org/officeDocument/2006/relationships/image" Target="../media/image78.emf"/><Relationship Id="rId9" Type="http://schemas.openxmlformats.org/officeDocument/2006/relationships/image" Target="../media/image32.e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5.emf"/><Relationship Id="rId3" Type="http://schemas.openxmlformats.org/officeDocument/2006/relationships/image" Target="../media/image16.emf"/><Relationship Id="rId7" Type="http://schemas.openxmlformats.org/officeDocument/2006/relationships/image" Target="../media/image84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emf"/><Relationship Id="rId5" Type="http://schemas.openxmlformats.org/officeDocument/2006/relationships/image" Target="../media/image83.emf"/><Relationship Id="rId4" Type="http://schemas.openxmlformats.org/officeDocument/2006/relationships/image" Target="../media/image82.emf"/><Relationship Id="rId9" Type="http://schemas.openxmlformats.org/officeDocument/2006/relationships/image" Target="../media/image20.e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emf"/><Relationship Id="rId3" Type="http://schemas.openxmlformats.org/officeDocument/2006/relationships/image" Target="../media/image25.emf"/><Relationship Id="rId7" Type="http://schemas.openxmlformats.org/officeDocument/2006/relationships/image" Target="../media/image29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emf"/><Relationship Id="rId5" Type="http://schemas.openxmlformats.org/officeDocument/2006/relationships/image" Target="../media/image27.emf"/><Relationship Id="rId10" Type="http://schemas.openxmlformats.org/officeDocument/2006/relationships/image" Target="../media/image32.emf"/><Relationship Id="rId4" Type="http://schemas.openxmlformats.org/officeDocument/2006/relationships/image" Target="../media/image26.emf"/><Relationship Id="rId9" Type="http://schemas.openxmlformats.org/officeDocument/2006/relationships/image" Target="../media/image31.e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emf"/><Relationship Id="rId3" Type="http://schemas.openxmlformats.org/officeDocument/2006/relationships/image" Target="../media/image28.emf"/><Relationship Id="rId7" Type="http://schemas.openxmlformats.org/officeDocument/2006/relationships/image" Target="../media/image37.emf"/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emf"/><Relationship Id="rId5" Type="http://schemas.openxmlformats.org/officeDocument/2006/relationships/image" Target="../media/image35.emf"/><Relationship Id="rId4" Type="http://schemas.openxmlformats.org/officeDocument/2006/relationships/image" Target="../media/image34.emf"/><Relationship Id="rId9" Type="http://schemas.openxmlformats.org/officeDocument/2006/relationships/image" Target="../media/image3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emf"/><Relationship Id="rId13" Type="http://schemas.openxmlformats.org/officeDocument/2006/relationships/image" Target="../media/image38.emf"/><Relationship Id="rId3" Type="http://schemas.openxmlformats.org/officeDocument/2006/relationships/image" Target="../media/image41.emf"/><Relationship Id="rId7" Type="http://schemas.openxmlformats.org/officeDocument/2006/relationships/image" Target="../media/image45.emf"/><Relationship Id="rId12" Type="http://schemas.openxmlformats.org/officeDocument/2006/relationships/image" Target="../media/image50.emf"/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emf"/><Relationship Id="rId11" Type="http://schemas.openxmlformats.org/officeDocument/2006/relationships/image" Target="../media/image49.emf"/><Relationship Id="rId5" Type="http://schemas.openxmlformats.org/officeDocument/2006/relationships/image" Target="../media/image43.emf"/><Relationship Id="rId15" Type="http://schemas.openxmlformats.org/officeDocument/2006/relationships/image" Target="../media/image52.emf"/><Relationship Id="rId10" Type="http://schemas.openxmlformats.org/officeDocument/2006/relationships/image" Target="../media/image48.emf"/><Relationship Id="rId4" Type="http://schemas.openxmlformats.org/officeDocument/2006/relationships/image" Target="../media/image42.emf"/><Relationship Id="rId9" Type="http://schemas.openxmlformats.org/officeDocument/2006/relationships/image" Target="../media/image47.emf"/><Relationship Id="rId14" Type="http://schemas.openxmlformats.org/officeDocument/2006/relationships/image" Target="../media/image51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emf"/><Relationship Id="rId7" Type="http://schemas.openxmlformats.org/officeDocument/2006/relationships/image" Target="../media/image57.emf"/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emf"/><Relationship Id="rId5" Type="http://schemas.openxmlformats.org/officeDocument/2006/relationships/image" Target="../media/image55.emf"/><Relationship Id="rId4" Type="http://schemas.openxmlformats.org/officeDocument/2006/relationships/image" Target="../media/image54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13E5FE43-CD68-C342-9095-2FE190F9DEAB}"/>
              </a:ext>
            </a:extLst>
          </p:cNvPr>
          <p:cNvSpPr/>
          <p:nvPr/>
        </p:nvSpPr>
        <p:spPr>
          <a:xfrm>
            <a:off x="2697" y="2565809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5D04965-F4A5-F14E-8831-9BBA7A96443C}"/>
              </a:ext>
            </a:extLst>
          </p:cNvPr>
          <p:cNvSpPr/>
          <p:nvPr/>
        </p:nvSpPr>
        <p:spPr>
          <a:xfrm>
            <a:off x="718517" y="3009002"/>
            <a:ext cx="1073268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</a:pPr>
            <a:r>
              <a:rPr lang="ru-RU" sz="4800" b="1" dirty="0">
                <a:solidFill>
                  <a:schemeClr val="bg1"/>
                </a:solidFill>
                <a:latin typeface="Muller Narrow ExtraBold" pitchFamily="50" charset="-52"/>
              </a:rPr>
              <a:t>Мониторинг </a:t>
            </a:r>
          </a:p>
          <a:p>
            <a:pPr algn="ctr">
              <a:spcBef>
                <a:spcPts val="0"/>
              </a:spcBef>
            </a:pPr>
            <a:r>
              <a:rPr lang="ru-RU" sz="4800" b="1" dirty="0">
                <a:solidFill>
                  <a:schemeClr val="bg1"/>
                </a:solidFill>
                <a:latin typeface="Muller Narrow ExtraBold" pitchFamily="50" charset="-52"/>
              </a:rPr>
              <a:t>состояния и развития конкуренции </a:t>
            </a:r>
          </a:p>
          <a:p>
            <a:pPr algn="ctr">
              <a:spcBef>
                <a:spcPts val="0"/>
              </a:spcBef>
            </a:pPr>
            <a:r>
              <a:rPr lang="ru-RU" sz="4800" b="1" dirty="0">
                <a:solidFill>
                  <a:schemeClr val="bg1"/>
                </a:solidFill>
                <a:latin typeface="Muller Narrow ExtraBold" pitchFamily="50" charset="-52"/>
              </a:rPr>
              <a:t>на рынках товаров, работ, услуг Мурманской области за 2020 год</a:t>
            </a:r>
          </a:p>
          <a:p>
            <a:endParaRPr lang="ru-RU" sz="4800" b="1" dirty="0">
              <a:solidFill>
                <a:schemeClr val="bg1"/>
              </a:solidFill>
              <a:latin typeface="Muller Narrow ExtraBold" pitchFamily="50" charset="-52"/>
              <a:cs typeface="Miriam" panose="020B0502050101010101" pitchFamily="34" charset="-79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699995B-5023-024E-9307-89A9FE434F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1421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ДОСТУПНОСТЬ ДЛЯ НАСЕЛЕНИЯ ФИНАНСОВЫХ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59845" y="26625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33576" y="266253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337D72FD-9F5F-402D-8D7E-D1982C5A8521}"/>
              </a:ext>
            </a:extLst>
          </p:cNvPr>
          <p:cNvCxnSpPr>
            <a:cxnSpLocks/>
          </p:cNvCxnSpPr>
          <p:nvPr/>
        </p:nvCxnSpPr>
        <p:spPr>
          <a:xfrm>
            <a:off x="137410" y="3161509"/>
            <a:ext cx="6013473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C09D11B5-D273-4CDA-A9A6-29E863015585}"/>
              </a:ext>
            </a:extLst>
          </p:cNvPr>
          <p:cNvSpPr txBox="1"/>
          <p:nvPr/>
        </p:nvSpPr>
        <p:spPr>
          <a:xfrm>
            <a:off x="251130" y="542578"/>
            <a:ext cx="117540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БАНКОВСКИЙ ВКЛАД </a:t>
            </a:r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– 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ЕДИНСТВЕННЫЙ ПОПУЛЯРНЫЙ ФИНАНСОВЫЙ ПРОДУКТ  </a:t>
            </a:r>
            <a:r>
              <a:rPr lang="en-US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</a:t>
            </a:r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имеют 42%)</a:t>
            </a:r>
            <a:endParaRPr lang="ru-RU" sz="18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6CD86A7-77C0-4FC1-A85E-B24BED1B8852}"/>
              </a:ext>
            </a:extLst>
          </p:cNvPr>
          <p:cNvSpPr txBox="1"/>
          <p:nvPr/>
        </p:nvSpPr>
        <p:spPr>
          <a:xfrm>
            <a:off x="1" y="6710426"/>
            <a:ext cx="12239624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НЕДОСТАТОК СВОБОДНЫХ ДЕНЕЖНЫХ СРЕДСТВ - ведущая причина неиспользования финансовых продуктов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0CBE50-42EC-490F-B501-4A22A4E8EC8B}"/>
              </a:ext>
            </a:extLst>
          </p:cNvPr>
          <p:cNvSpPr txBox="1"/>
          <p:nvPr/>
        </p:nvSpPr>
        <p:spPr>
          <a:xfrm>
            <a:off x="292511" y="1088581"/>
            <a:ext cx="601347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Среди кредитных финансовых продуктов наиболее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ВОСТРЕБОВАН КРЕДИТНЫЙ ЛИМИТ</a:t>
            </a:r>
            <a:r>
              <a:rPr lang="ru-RU" dirty="0">
                <a:latin typeface="Muller Narrow Light" panose="00000400000000000000" pitchFamily="50" charset="-52"/>
              </a:rPr>
              <a:t> по </a:t>
            </a:r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кредитной карте </a:t>
            </a:r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(21%)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FFF69B85-4023-4F42-B3A6-B9DD817E3326}"/>
              </a:ext>
            </a:extLst>
          </p:cNvPr>
          <p:cNvSpPr txBox="1"/>
          <p:nvPr/>
        </p:nvSpPr>
        <p:spPr>
          <a:xfrm>
            <a:off x="71610" y="1903948"/>
            <a:ext cx="1662533" cy="6577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Причины непопулярности 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04AE8261-4EAB-48EA-A660-C2DDF49B454C}"/>
              </a:ext>
            </a:extLst>
          </p:cNvPr>
          <p:cNvSpPr txBox="1"/>
          <p:nvPr/>
        </p:nvSpPr>
        <p:spPr>
          <a:xfrm>
            <a:off x="2275754" y="1834298"/>
            <a:ext cx="267191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нежелание жить в долг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F21D9FE9-4366-4E4B-8A78-782D286AECB8}"/>
              </a:ext>
            </a:extLst>
          </p:cNvPr>
          <p:cNvSpPr txBox="1"/>
          <p:nvPr/>
        </p:nvSpPr>
        <p:spPr>
          <a:xfrm>
            <a:off x="2272902" y="2091687"/>
            <a:ext cx="313818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высокая процентная ставка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1ECA0D09-4D52-4792-8381-AB8A9B18A669}"/>
              </a:ext>
            </a:extLst>
          </p:cNvPr>
          <p:cNvSpPr txBox="1"/>
          <p:nvPr/>
        </p:nvSpPr>
        <p:spPr>
          <a:xfrm>
            <a:off x="2278606" y="2373801"/>
            <a:ext cx="33520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отсутствие необходимых документов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1BB930C-2B7D-4A00-A6EA-4E5E63082760}"/>
              </a:ext>
            </a:extLst>
          </p:cNvPr>
          <p:cNvSpPr txBox="1"/>
          <p:nvPr/>
        </p:nvSpPr>
        <p:spPr>
          <a:xfrm>
            <a:off x="2281160" y="2688022"/>
            <a:ext cx="3678885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недоверие финансовым организация</a:t>
            </a:r>
            <a:r>
              <a:rPr lang="ru-RU" sz="1600" dirty="0">
                <a:solidFill>
                  <a:schemeClr val="tx1"/>
                </a:solidFill>
              </a:rPr>
              <a:t>м</a:t>
            </a:r>
            <a:endParaRPr lang="ru-RU" sz="16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E8658E7-2C57-4793-A995-7DA1551E37CA}"/>
              </a:ext>
            </a:extLst>
          </p:cNvPr>
          <p:cNvSpPr txBox="1"/>
          <p:nvPr/>
        </p:nvSpPr>
        <p:spPr>
          <a:xfrm>
            <a:off x="250579" y="3348037"/>
            <a:ext cx="4741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ВОСТРЕБОВАННЫЙ ФОРМАТ ПЛАТЕЖНЫХ КАРТ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6DFCC21-9942-4408-87F1-77E20EF4E497}"/>
              </a:ext>
            </a:extLst>
          </p:cNvPr>
          <p:cNvSpPr txBox="1"/>
          <p:nvPr/>
        </p:nvSpPr>
        <p:spPr>
          <a:xfrm>
            <a:off x="659035" y="3756164"/>
            <a:ext cx="29087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зарплатная карта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(63%)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EE5D721-5C66-43B9-B871-D72CBCD60DAB}"/>
              </a:ext>
            </a:extLst>
          </p:cNvPr>
          <p:cNvSpPr txBox="1"/>
          <p:nvPr/>
        </p:nvSpPr>
        <p:spPr>
          <a:xfrm>
            <a:off x="646540" y="4102262"/>
            <a:ext cx="4886453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кредитная или дебетовая карта для получения пенсий и иных социальных выплат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(35%)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C740FB0C-5BD0-40F8-878E-AB5F90DA5159}"/>
              </a:ext>
            </a:extLst>
          </p:cNvPr>
          <p:cNvSpPr txBox="1"/>
          <p:nvPr/>
        </p:nvSpPr>
        <p:spPr>
          <a:xfrm>
            <a:off x="-31441" y="4944243"/>
            <a:ext cx="194327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Причины неиспользования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6E799A0-9008-4EF4-965D-3174BCF17A9B}"/>
              </a:ext>
            </a:extLst>
          </p:cNvPr>
          <p:cNvSpPr txBox="1"/>
          <p:nvPr/>
        </p:nvSpPr>
        <p:spPr>
          <a:xfrm>
            <a:off x="2264686" y="4737875"/>
            <a:ext cx="33799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наличие платежной карты у других членов семьи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FEA4FE5-442D-45ED-963F-CDF10B108797}"/>
              </a:ext>
            </a:extLst>
          </p:cNvPr>
          <p:cNvSpPr txBox="1"/>
          <p:nvPr/>
        </p:nvSpPr>
        <p:spPr>
          <a:xfrm>
            <a:off x="2301064" y="5245348"/>
            <a:ext cx="358403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отсутствие необходимых документов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35E37447-F61E-4393-8540-ABCCB5A82C7C}"/>
              </a:ext>
            </a:extLst>
          </p:cNvPr>
          <p:cNvSpPr txBox="1"/>
          <p:nvPr/>
        </p:nvSpPr>
        <p:spPr>
          <a:xfrm>
            <a:off x="2272902" y="5584165"/>
            <a:ext cx="334278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недостаточность денежных средств</a:t>
            </a:r>
          </a:p>
        </p:txBody>
      </p:sp>
      <p:sp>
        <p:nvSpPr>
          <p:cNvPr id="68" name="Равнобедренный треугольник 67">
            <a:extLst>
              <a:ext uri="{FF2B5EF4-FFF2-40B4-BE49-F238E27FC236}">
                <a16:creationId xmlns:a16="http://schemas.microsoft.com/office/drawing/2014/main" id="{4913FCAD-A84F-4C5E-9788-ABE56FFFAA14}"/>
              </a:ext>
            </a:extLst>
          </p:cNvPr>
          <p:cNvSpPr/>
          <p:nvPr/>
        </p:nvSpPr>
        <p:spPr>
          <a:xfrm rot="5400000">
            <a:off x="1249226" y="2316685"/>
            <a:ext cx="1188215" cy="145040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69" name="Рисунок 68">
            <a:extLst>
              <a:ext uri="{FF2B5EF4-FFF2-40B4-BE49-F238E27FC236}">
                <a16:creationId xmlns:a16="http://schemas.microsoft.com/office/drawing/2014/main" id="{17ADC306-29EA-44E8-A3AF-19A4F8D04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354" y="1891916"/>
            <a:ext cx="243257" cy="243257"/>
          </a:xfrm>
          <a:prstGeom prst="rect">
            <a:avLst/>
          </a:prstGeom>
        </p:spPr>
      </p:pic>
      <p:pic>
        <p:nvPicPr>
          <p:cNvPr id="70" name="Рисунок 69">
            <a:extLst>
              <a:ext uri="{FF2B5EF4-FFF2-40B4-BE49-F238E27FC236}">
                <a16:creationId xmlns:a16="http://schemas.microsoft.com/office/drawing/2014/main" id="{D851CF67-3CE1-4DE6-B464-ED46848C6F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354" y="2169031"/>
            <a:ext cx="243257" cy="243257"/>
          </a:xfrm>
          <a:prstGeom prst="rect">
            <a:avLst/>
          </a:prstGeom>
        </p:spPr>
      </p:pic>
      <p:pic>
        <p:nvPicPr>
          <p:cNvPr id="71" name="Рисунок 70">
            <a:extLst>
              <a:ext uri="{FF2B5EF4-FFF2-40B4-BE49-F238E27FC236}">
                <a16:creationId xmlns:a16="http://schemas.microsoft.com/office/drawing/2014/main" id="{7E85076C-30D0-42DF-8C2D-4E2883802B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928618">
            <a:off x="2042340" y="2422377"/>
            <a:ext cx="256642" cy="256642"/>
          </a:xfrm>
          <a:prstGeom prst="rect">
            <a:avLst/>
          </a:prstGeom>
        </p:spPr>
      </p:pic>
      <p:pic>
        <p:nvPicPr>
          <p:cNvPr id="72" name="Рисунок 71">
            <a:extLst>
              <a:ext uri="{FF2B5EF4-FFF2-40B4-BE49-F238E27FC236}">
                <a16:creationId xmlns:a16="http://schemas.microsoft.com/office/drawing/2014/main" id="{5F09752B-D777-44DB-B351-6D07BBBB8A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16899" y="2661901"/>
            <a:ext cx="284165" cy="304462"/>
          </a:xfrm>
          <a:prstGeom prst="rect">
            <a:avLst/>
          </a:prstGeom>
        </p:spPr>
      </p:pic>
      <p:pic>
        <p:nvPicPr>
          <p:cNvPr id="73" name="Рисунок 72">
            <a:extLst>
              <a:ext uri="{FF2B5EF4-FFF2-40B4-BE49-F238E27FC236}">
                <a16:creationId xmlns:a16="http://schemas.microsoft.com/office/drawing/2014/main" id="{D2F86A60-31F0-4112-BE7B-8718E9DABD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680410">
            <a:off x="259494" y="3812399"/>
            <a:ext cx="287305" cy="287305"/>
          </a:xfrm>
          <a:prstGeom prst="rect">
            <a:avLst/>
          </a:prstGeom>
        </p:spPr>
      </p:pic>
      <p:pic>
        <p:nvPicPr>
          <p:cNvPr id="74" name="Рисунок 73">
            <a:extLst>
              <a:ext uri="{FF2B5EF4-FFF2-40B4-BE49-F238E27FC236}">
                <a16:creationId xmlns:a16="http://schemas.microsoft.com/office/drawing/2014/main" id="{F6696174-B107-462F-97FB-70B3D3BE56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680410">
            <a:off x="262446" y="4200444"/>
            <a:ext cx="287305" cy="287305"/>
          </a:xfrm>
          <a:prstGeom prst="rect">
            <a:avLst/>
          </a:prstGeom>
        </p:spPr>
      </p:pic>
      <p:sp>
        <p:nvSpPr>
          <p:cNvPr id="75" name="Равнобедренный треугольник 74">
            <a:extLst>
              <a:ext uri="{FF2B5EF4-FFF2-40B4-BE49-F238E27FC236}">
                <a16:creationId xmlns:a16="http://schemas.microsoft.com/office/drawing/2014/main" id="{E8897BE5-0D85-47EE-92E5-5BE9BCE5EAB4}"/>
              </a:ext>
            </a:extLst>
          </p:cNvPr>
          <p:cNvSpPr/>
          <p:nvPr/>
        </p:nvSpPr>
        <p:spPr>
          <a:xfrm rot="5400000">
            <a:off x="1245209" y="5272244"/>
            <a:ext cx="1188215" cy="145040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76" name="Рисунок 75">
            <a:extLst>
              <a:ext uri="{FF2B5EF4-FFF2-40B4-BE49-F238E27FC236}">
                <a16:creationId xmlns:a16="http://schemas.microsoft.com/office/drawing/2014/main" id="{8BA41031-6AE1-4695-B68D-859CBEB6F2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8928618">
            <a:off x="2042340" y="5319991"/>
            <a:ext cx="256642" cy="256642"/>
          </a:xfrm>
          <a:prstGeom prst="rect">
            <a:avLst/>
          </a:prstGeom>
        </p:spPr>
      </p:pic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FB2860E5-5F49-4AEE-8E95-5A59365841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16899" y="4865513"/>
            <a:ext cx="256793" cy="256793"/>
          </a:xfrm>
          <a:prstGeom prst="rect">
            <a:avLst/>
          </a:prstGeom>
        </p:spPr>
      </p:pic>
      <p:pic>
        <p:nvPicPr>
          <p:cNvPr id="78" name="Рисунок 77">
            <a:extLst>
              <a:ext uri="{FF2B5EF4-FFF2-40B4-BE49-F238E27FC236}">
                <a16:creationId xmlns:a16="http://schemas.microsoft.com/office/drawing/2014/main" id="{1648FDB5-6046-4578-9386-20FEA4B7F67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16963" y="5668040"/>
            <a:ext cx="252142" cy="252142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85B404FF-050A-4F4E-ABA9-9BE0D75CB158}"/>
              </a:ext>
            </a:extLst>
          </p:cNvPr>
          <p:cNvSpPr txBox="1"/>
          <p:nvPr/>
        </p:nvSpPr>
        <p:spPr>
          <a:xfrm>
            <a:off x="6486630" y="1055257"/>
            <a:ext cx="5465034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7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Жители региона чаще используют одновременно несколько дистанционных способов доступа </a:t>
            </a:r>
            <a:r>
              <a:rPr lang="ru-RU" sz="17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 БАНКОВСКОМУ СЧЕТУ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8195777E-948B-4245-AF49-DE5E48CD9E65}"/>
              </a:ext>
            </a:extLst>
          </p:cNvPr>
          <p:cNvSpPr txBox="1"/>
          <p:nvPr/>
        </p:nvSpPr>
        <p:spPr>
          <a:xfrm>
            <a:off x="6431099" y="1665020"/>
            <a:ext cx="313949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денежные переводы/ платежи осуществляются через мобильный банк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(61%)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67E9F0B6-5F40-4F4F-A4B4-E424CED27C99}"/>
              </a:ext>
            </a:extLst>
          </p:cNvPr>
          <p:cNvSpPr txBox="1"/>
          <p:nvPr/>
        </p:nvSpPr>
        <p:spPr>
          <a:xfrm>
            <a:off x="6424810" y="2347731"/>
            <a:ext cx="2857304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интернет-банк с использованием планшета или смартфона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(49%)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70D0927-C663-4160-A6CA-1FD919442DC3}"/>
              </a:ext>
            </a:extLst>
          </p:cNvPr>
          <p:cNvSpPr txBox="1"/>
          <p:nvPr/>
        </p:nvSpPr>
        <p:spPr>
          <a:xfrm>
            <a:off x="9338168" y="1619756"/>
            <a:ext cx="256135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с помощью сообщений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(48%)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1457C2A-AB0C-4B35-A263-41020AE34314}"/>
              </a:ext>
            </a:extLst>
          </p:cNvPr>
          <p:cNvSpPr txBox="1"/>
          <p:nvPr/>
        </p:nvSpPr>
        <p:spPr>
          <a:xfrm>
            <a:off x="9338168" y="2025752"/>
            <a:ext cx="2996978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через интернет-банк с помощью стационарного компьютера/ ноутбука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(25%)</a:t>
            </a:r>
            <a:endParaRPr lang="ru-RU" sz="1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84" name="Прямая соединительная линия 83">
            <a:extLst>
              <a:ext uri="{FF2B5EF4-FFF2-40B4-BE49-F238E27FC236}">
                <a16:creationId xmlns:a16="http://schemas.microsoft.com/office/drawing/2014/main" id="{20AFD3E1-8C84-44A8-A4B2-BBC6A68421A8}"/>
              </a:ext>
            </a:extLst>
          </p:cNvPr>
          <p:cNvCxnSpPr/>
          <p:nvPr/>
        </p:nvCxnSpPr>
        <p:spPr>
          <a:xfrm>
            <a:off x="775021" y="6710426"/>
            <a:ext cx="1104071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974EAB7B-B810-42F4-94F8-EF310718DB93}"/>
              </a:ext>
            </a:extLst>
          </p:cNvPr>
          <p:cNvSpPr txBox="1"/>
          <p:nvPr/>
        </p:nvSpPr>
        <p:spPr>
          <a:xfrm>
            <a:off x="6434114" y="2954446"/>
            <a:ext cx="2237344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Основные причины неиспользования дистанционного доступа к банковскому счету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32CDDDD8-B12E-4531-B97A-909DE0DC4F23}"/>
              </a:ext>
            </a:extLst>
          </p:cNvPr>
          <p:cNvSpPr txBox="1"/>
          <p:nvPr/>
        </p:nvSpPr>
        <p:spPr>
          <a:xfrm>
            <a:off x="9022708" y="2978875"/>
            <a:ext cx="312167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отсутствие навыков использования технологий дистанционного доступа 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DEBB290-DCEA-4E25-B8FE-3409E3122633}"/>
              </a:ext>
            </a:extLst>
          </p:cNvPr>
          <p:cNvSpPr txBox="1"/>
          <p:nvPr/>
        </p:nvSpPr>
        <p:spPr>
          <a:xfrm>
            <a:off x="9028621" y="3596397"/>
            <a:ext cx="3201331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неуверенность в безопасности интернет-сервисов</a:t>
            </a:r>
          </a:p>
        </p:txBody>
      </p:sp>
      <p:sp>
        <p:nvSpPr>
          <p:cNvPr id="93" name="Равнобедренный треугольник 92">
            <a:extLst>
              <a:ext uri="{FF2B5EF4-FFF2-40B4-BE49-F238E27FC236}">
                <a16:creationId xmlns:a16="http://schemas.microsoft.com/office/drawing/2014/main" id="{BC1B32CD-1525-4B92-AE43-974C910DCD15}"/>
              </a:ext>
            </a:extLst>
          </p:cNvPr>
          <p:cNvSpPr/>
          <p:nvPr/>
        </p:nvSpPr>
        <p:spPr>
          <a:xfrm rot="5400000">
            <a:off x="7986220" y="3650017"/>
            <a:ext cx="1328146" cy="117453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94" name="Рисунок 93">
            <a:extLst>
              <a:ext uri="{FF2B5EF4-FFF2-40B4-BE49-F238E27FC236}">
                <a16:creationId xmlns:a16="http://schemas.microsoft.com/office/drawing/2014/main" id="{E15B7CE8-18FD-4319-92E4-3F2A765EAE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731471" y="3748961"/>
            <a:ext cx="282525" cy="282525"/>
          </a:xfrm>
          <a:prstGeom prst="rect">
            <a:avLst/>
          </a:prstGeom>
        </p:spPr>
      </p:pic>
      <p:pic>
        <p:nvPicPr>
          <p:cNvPr id="95" name="Рисунок 94">
            <a:extLst>
              <a:ext uri="{FF2B5EF4-FFF2-40B4-BE49-F238E27FC236}">
                <a16:creationId xmlns:a16="http://schemas.microsoft.com/office/drawing/2014/main" id="{1BC93A97-6550-410F-9579-0FE9FF9EEBF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8732197" y="3129018"/>
            <a:ext cx="281799" cy="271735"/>
          </a:xfrm>
          <a:prstGeom prst="rect">
            <a:avLst/>
          </a:prstGeom>
        </p:spPr>
      </p:pic>
      <p:sp>
        <p:nvSpPr>
          <p:cNvPr id="97" name="TextBox 96">
            <a:extLst>
              <a:ext uri="{FF2B5EF4-FFF2-40B4-BE49-F238E27FC236}">
                <a16:creationId xmlns:a16="http://schemas.microsoft.com/office/drawing/2014/main" id="{A413B6AE-4911-48D1-980A-E3861E037C4E}"/>
              </a:ext>
            </a:extLst>
          </p:cNvPr>
          <p:cNvSpPr txBox="1"/>
          <p:nvPr/>
        </p:nvSpPr>
        <p:spPr>
          <a:xfrm>
            <a:off x="6702934" y="4560055"/>
            <a:ext cx="500339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СТРАХОВЫЕ ПРОДУКТЫ </a:t>
            </a:r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(услуги) 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НЕ ВОСТРЕБОВАНЫ </a:t>
            </a:r>
            <a:r>
              <a:rPr lang="ru-RU" dirty="0">
                <a:solidFill>
                  <a:schemeClr val="tx1"/>
                </a:solidFill>
                <a:latin typeface="Muller Narrow Light" panose="00000400000000000000" pitchFamily="50" charset="-52"/>
              </a:rPr>
              <a:t>у жителей Мурманской области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54112C20-46FA-4B59-A486-56548C8800BD}"/>
              </a:ext>
            </a:extLst>
          </p:cNvPr>
          <p:cNvSpPr txBox="1"/>
          <p:nvPr/>
        </p:nvSpPr>
        <p:spPr>
          <a:xfrm>
            <a:off x="6431106" y="5171754"/>
            <a:ext cx="5519474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Muller Narrow Light" panose="00000400000000000000" pitchFamily="50" charset="-52"/>
              </a:rPr>
              <a:t>10% </a:t>
            </a:r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пользуются услугой «добровольное страхование жизни» 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76C533E1-3E83-4EEB-8F26-7A848B0B267F}"/>
              </a:ext>
            </a:extLst>
          </p:cNvPr>
          <p:cNvSpPr txBox="1"/>
          <p:nvPr/>
        </p:nvSpPr>
        <p:spPr>
          <a:xfrm>
            <a:off x="6431267" y="5396783"/>
            <a:ext cx="63555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уровень использования остальных страховых продуктов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менее 10%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102" name="Прямая соединительная линия 101">
            <a:extLst>
              <a:ext uri="{FF2B5EF4-FFF2-40B4-BE49-F238E27FC236}">
                <a16:creationId xmlns:a16="http://schemas.microsoft.com/office/drawing/2014/main" id="{14DEF4B2-925E-41E8-B8A8-F5231B607664}"/>
              </a:ext>
            </a:extLst>
          </p:cNvPr>
          <p:cNvCxnSpPr>
            <a:cxnSpLocks/>
          </p:cNvCxnSpPr>
          <p:nvPr/>
        </p:nvCxnSpPr>
        <p:spPr>
          <a:xfrm>
            <a:off x="6461090" y="4550888"/>
            <a:ext cx="548209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7" name="TextBox 106">
            <a:extLst>
              <a:ext uri="{FF2B5EF4-FFF2-40B4-BE49-F238E27FC236}">
                <a16:creationId xmlns:a16="http://schemas.microsoft.com/office/drawing/2014/main" id="{AE6331F9-4518-40D8-8E8F-F7ED91EE08F5}"/>
              </a:ext>
            </a:extLst>
          </p:cNvPr>
          <p:cNvSpPr txBox="1"/>
          <p:nvPr/>
        </p:nvSpPr>
        <p:spPr>
          <a:xfrm>
            <a:off x="6697252" y="5843549"/>
            <a:ext cx="178860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Причины неиспользования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108" name="Равнобедренный треугольник 107">
            <a:extLst>
              <a:ext uri="{FF2B5EF4-FFF2-40B4-BE49-F238E27FC236}">
                <a16:creationId xmlns:a16="http://schemas.microsoft.com/office/drawing/2014/main" id="{F1997935-5437-46F2-A18D-8B8C4E4DE1B0}"/>
              </a:ext>
            </a:extLst>
          </p:cNvPr>
          <p:cNvSpPr/>
          <p:nvPr/>
        </p:nvSpPr>
        <p:spPr>
          <a:xfrm rot="5400000">
            <a:off x="8191054" y="6067285"/>
            <a:ext cx="730835" cy="145040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10" name="TextBox 109">
            <a:extLst>
              <a:ext uri="{FF2B5EF4-FFF2-40B4-BE49-F238E27FC236}">
                <a16:creationId xmlns:a16="http://schemas.microsoft.com/office/drawing/2014/main" id="{10D8D254-AB2F-4486-9DE5-6379AFD358A7}"/>
              </a:ext>
            </a:extLst>
          </p:cNvPr>
          <p:cNvSpPr txBox="1"/>
          <p:nvPr/>
        </p:nvSpPr>
        <p:spPr>
          <a:xfrm>
            <a:off x="9023767" y="5774387"/>
            <a:ext cx="333521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«не вижу смысла в страховании»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(63%)</a:t>
            </a:r>
          </a:p>
        </p:txBody>
      </p:sp>
      <p:sp>
        <p:nvSpPr>
          <p:cNvPr id="112" name="TextBox 111">
            <a:extLst>
              <a:ext uri="{FF2B5EF4-FFF2-40B4-BE49-F238E27FC236}">
                <a16:creationId xmlns:a16="http://schemas.microsoft.com/office/drawing/2014/main" id="{7E0AA663-78B8-4A5D-BC1E-FA472F8E8532}"/>
              </a:ext>
            </a:extLst>
          </p:cNvPr>
          <p:cNvSpPr txBox="1"/>
          <p:nvPr/>
        </p:nvSpPr>
        <p:spPr>
          <a:xfrm>
            <a:off x="9023767" y="6015378"/>
            <a:ext cx="31480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отсутствие доверия к страховым организациям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pic>
        <p:nvPicPr>
          <p:cNvPr id="113" name="Рисунок 112">
            <a:extLst>
              <a:ext uri="{FF2B5EF4-FFF2-40B4-BE49-F238E27FC236}">
                <a16:creationId xmlns:a16="http://schemas.microsoft.com/office/drawing/2014/main" id="{5336477A-E399-4A43-AD1C-8E613D562B7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21404" y="6148000"/>
            <a:ext cx="284165" cy="304462"/>
          </a:xfrm>
          <a:prstGeom prst="rect">
            <a:avLst/>
          </a:prstGeom>
        </p:spPr>
      </p:pic>
      <p:pic>
        <p:nvPicPr>
          <p:cNvPr id="114" name="Рисунок 113">
            <a:extLst>
              <a:ext uri="{FF2B5EF4-FFF2-40B4-BE49-F238E27FC236}">
                <a16:creationId xmlns:a16="http://schemas.microsoft.com/office/drawing/2014/main" id="{AFCDAEC6-EC94-49E1-92AA-BA6191A79BD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721175" y="5812267"/>
            <a:ext cx="279652" cy="279652"/>
          </a:xfrm>
          <a:prstGeom prst="rect">
            <a:avLst/>
          </a:prstGeom>
        </p:spPr>
      </p:pic>
      <p:sp>
        <p:nvSpPr>
          <p:cNvPr id="120" name="TextBox 119">
            <a:extLst>
              <a:ext uri="{FF2B5EF4-FFF2-40B4-BE49-F238E27FC236}">
                <a16:creationId xmlns:a16="http://schemas.microsoft.com/office/drawing/2014/main" id="{F2F7E717-F57F-47EA-9E1B-CB76A3567C8F}"/>
              </a:ext>
            </a:extLst>
          </p:cNvPr>
          <p:cNvSpPr txBox="1"/>
          <p:nvPr/>
        </p:nvSpPr>
        <p:spPr>
          <a:xfrm>
            <a:off x="112025" y="6040338"/>
            <a:ext cx="651418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Доступность каналов предоставления финансовых продуктов/ услуг и быстрота их доступа характерна только для касс в отделениях банков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(4,1/ 4,2 из 5)</a:t>
            </a:r>
          </a:p>
        </p:txBody>
      </p:sp>
      <p:cxnSp>
        <p:nvCxnSpPr>
          <p:cNvPr id="121" name="Прямая соединительная линия 120">
            <a:extLst>
              <a:ext uri="{FF2B5EF4-FFF2-40B4-BE49-F238E27FC236}">
                <a16:creationId xmlns:a16="http://schemas.microsoft.com/office/drawing/2014/main" id="{5F8ABDB1-DAB8-4973-82C3-5C3B8C1EDB54}"/>
              </a:ext>
            </a:extLst>
          </p:cNvPr>
          <p:cNvCxnSpPr>
            <a:cxnSpLocks/>
          </p:cNvCxnSpPr>
          <p:nvPr/>
        </p:nvCxnSpPr>
        <p:spPr>
          <a:xfrm>
            <a:off x="5665821" y="5960946"/>
            <a:ext cx="981582" cy="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>
            <a:extLst>
              <a:ext uri="{FF2B5EF4-FFF2-40B4-BE49-F238E27FC236}">
                <a16:creationId xmlns:a16="http://schemas.microsoft.com/office/drawing/2014/main" id="{634D9F3A-C2C7-44B8-9D5C-E5524788D68F}"/>
              </a:ext>
            </a:extLst>
          </p:cNvPr>
          <p:cNvCxnSpPr>
            <a:cxnSpLocks/>
          </p:cNvCxnSpPr>
          <p:nvPr/>
        </p:nvCxnSpPr>
        <p:spPr>
          <a:xfrm>
            <a:off x="6640591" y="5962786"/>
            <a:ext cx="523" cy="637367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2232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ЦЕНЫ НА ТОВАРЫ ПЕРЕЧНЯ СОЦИАЛЬНО-ЗНАЧИМЫХ ПРОДОВОЛЬСТВЕННЫХ ТОВАРОВ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59845" y="26625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33576" y="266253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4C3BB67-2EA9-4D2E-B8B3-B5810549587E}"/>
              </a:ext>
            </a:extLst>
          </p:cNvPr>
          <p:cNvSpPr/>
          <p:nvPr/>
        </p:nvSpPr>
        <p:spPr>
          <a:xfrm>
            <a:off x="6620819" y="6161840"/>
            <a:ext cx="561880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Намечается тренд усиления мнений о более быстром росте цен в перспективе на следующий месяц и год</a:t>
            </a:r>
          </a:p>
        </p:txBody>
      </p: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15D7845E-9779-4001-A454-1F2802225FA1}"/>
              </a:ext>
            </a:extLst>
          </p:cNvPr>
          <p:cNvCxnSpPr>
            <a:cxnSpLocks/>
          </p:cNvCxnSpPr>
          <p:nvPr/>
        </p:nvCxnSpPr>
        <p:spPr>
          <a:xfrm flipV="1">
            <a:off x="406099" y="5872867"/>
            <a:ext cx="11234072" cy="24864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8B10DE7-0D63-4C2C-86B4-BF20DACFC2C0}"/>
              </a:ext>
            </a:extLst>
          </p:cNvPr>
          <p:cNvSpPr/>
          <p:nvPr/>
        </p:nvSpPr>
        <p:spPr>
          <a:xfrm>
            <a:off x="1150371" y="1295414"/>
            <a:ext cx="951476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Фактические значения роста цен </a:t>
            </a:r>
          </a:p>
          <a:p>
            <a:pPr algn="ctr"/>
            <a:r>
              <a:rPr lang="ru-RU" sz="2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соответствуют предельному уровню значений роста розничных цен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37" name="Равнобедренный треугольник 36">
            <a:extLst>
              <a:ext uri="{FF2B5EF4-FFF2-40B4-BE49-F238E27FC236}">
                <a16:creationId xmlns:a16="http://schemas.microsoft.com/office/drawing/2014/main" id="{6590B5F9-FC9A-4839-9FA2-191D3937E5E1}"/>
              </a:ext>
            </a:extLst>
          </p:cNvPr>
          <p:cNvSpPr/>
          <p:nvPr/>
        </p:nvSpPr>
        <p:spPr>
          <a:xfrm rot="10800000">
            <a:off x="3970797" y="2664943"/>
            <a:ext cx="3873909" cy="339866"/>
          </a:xfrm>
          <a:prstGeom prst="triangle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0082C8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057E90B-4AD0-43C7-A471-2709815DDDA8}"/>
              </a:ext>
            </a:extLst>
          </p:cNvPr>
          <p:cNvSpPr/>
          <p:nvPr/>
        </p:nvSpPr>
        <p:spPr>
          <a:xfrm>
            <a:off x="4966069" y="4851606"/>
            <a:ext cx="6929598" cy="7838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latin typeface="Muller Narrow Light" panose="00000400000000000000" pitchFamily="50" charset="-52"/>
              </a:rPr>
              <a:t>Опережающий рост цен </a:t>
            </a:r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(более высокий ИПЦ)</a:t>
            </a:r>
            <a:r>
              <a:rPr lang="ru-RU" sz="1600" dirty="0">
                <a:latin typeface="Muller Narrow Light" panose="00000400000000000000" pitchFamily="50" charset="-52"/>
              </a:rPr>
              <a:t> - рис, морковь, картофель, </a:t>
            </a:r>
          </a:p>
          <a:p>
            <a:pPr>
              <a:lnSpc>
                <a:spcPct val="150000"/>
              </a:lnSpc>
            </a:pPr>
            <a:r>
              <a:rPr lang="ru-RU" sz="1600" dirty="0">
                <a:latin typeface="Muller Narrow Light" panose="00000400000000000000" pitchFamily="50" charset="-52"/>
              </a:rPr>
              <a:t>                                                                                              масло сливочное и яблоки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D436BB6-EFDB-4713-99C9-85765454EDF7}"/>
              </a:ext>
            </a:extLst>
          </p:cNvPr>
          <p:cNvSpPr/>
          <p:nvPr/>
        </p:nvSpPr>
        <p:spPr>
          <a:xfrm>
            <a:off x="1041984" y="3977060"/>
            <a:ext cx="2670923" cy="98488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latin typeface="Muller Narrow Light" panose="00000400000000000000" pitchFamily="50" charset="-52"/>
              </a:rPr>
              <a:t> </a:t>
            </a:r>
          </a:p>
          <a:p>
            <a:pPr algn="ctr"/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БЛАГОПРИЯТНЫЕ </a:t>
            </a:r>
          </a:p>
          <a:p>
            <a:pPr algn="ctr"/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ЦЕНОВЫЕ ИЗМЕНЕНИЯ</a:t>
            </a:r>
            <a:endParaRPr lang="ru-RU" sz="2000" dirty="0">
              <a:solidFill>
                <a:srgbClr val="0082C8"/>
              </a:solidFill>
            </a:endParaRPr>
          </a:p>
        </p:txBody>
      </p:sp>
      <p:sp>
        <p:nvSpPr>
          <p:cNvPr id="38" name="Равнобедренный треугольник 37">
            <a:extLst>
              <a:ext uri="{FF2B5EF4-FFF2-40B4-BE49-F238E27FC236}">
                <a16:creationId xmlns:a16="http://schemas.microsoft.com/office/drawing/2014/main" id="{9F037F77-E6BB-455A-B8DE-AE8E07913E37}"/>
              </a:ext>
            </a:extLst>
          </p:cNvPr>
          <p:cNvSpPr/>
          <p:nvPr/>
        </p:nvSpPr>
        <p:spPr>
          <a:xfrm rot="5400000">
            <a:off x="3206295" y="4510975"/>
            <a:ext cx="1529005" cy="291662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D6E58485-B525-4C4B-BEB2-B314888662C6}"/>
              </a:ext>
            </a:extLst>
          </p:cNvPr>
          <p:cNvSpPr/>
          <p:nvPr/>
        </p:nvSpPr>
        <p:spPr>
          <a:xfrm>
            <a:off x="4979463" y="3875669"/>
            <a:ext cx="5166799" cy="41447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latin typeface="Muller Narrow Light" panose="00000400000000000000" pitchFamily="50" charset="-52"/>
              </a:rPr>
              <a:t>По ряду товаров рост цен сопоставим с субъектами СЗФО и РФ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76735447-AFB9-4686-8BE7-6F95AA3AB4EA}"/>
              </a:ext>
            </a:extLst>
          </p:cNvPr>
          <p:cNvSpPr/>
          <p:nvPr/>
        </p:nvSpPr>
        <p:spPr>
          <a:xfrm>
            <a:off x="4966069" y="4363637"/>
            <a:ext cx="6902439" cy="4144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>
                <a:latin typeface="Muller Narrow Light" panose="00000400000000000000" pitchFamily="50" charset="-52"/>
              </a:rPr>
              <a:t>Замедленный рост - яйца и хлеб/ хлебобулочные изделия из муки высшего сорта</a:t>
            </a:r>
          </a:p>
        </p:txBody>
      </p:sp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D9617951-06F4-4C92-82AC-9CE0890945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6106" y="5065708"/>
            <a:ext cx="355600" cy="355600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524F614C-C462-4D21-AFA0-4407696EDF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106" y="3920449"/>
            <a:ext cx="355600" cy="39370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1BFC2F94-41B2-4D87-842E-2B0FEE471B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3228" y="4508706"/>
            <a:ext cx="342900" cy="342900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9B8170A3-DB48-42D0-8F04-A18EA5A6D31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42821" y="2228224"/>
            <a:ext cx="355600" cy="4191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082E65C1-E1AE-429F-80F4-0BD2FC7FB825}"/>
              </a:ext>
            </a:extLst>
          </p:cNvPr>
          <p:cNvSpPr/>
          <p:nvPr/>
        </p:nvSpPr>
        <p:spPr>
          <a:xfrm>
            <a:off x="168999" y="6172867"/>
            <a:ext cx="544336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Оптимистичность инфляционных ожиданий жителей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Мурманской области имеет умеренный уровень</a:t>
            </a:r>
            <a:endParaRPr lang="ru-RU" sz="2000" dirty="0"/>
          </a:p>
        </p:txBody>
      </p:sp>
      <p:sp>
        <p:nvSpPr>
          <p:cNvPr id="57" name="Двойная стрелка влево/вправо 99">
            <a:extLst>
              <a:ext uri="{FF2B5EF4-FFF2-40B4-BE49-F238E27FC236}">
                <a16:creationId xmlns:a16="http://schemas.microsoft.com/office/drawing/2014/main" id="{6C319F1A-537F-4859-ADE6-5DEE48B4B3F5}"/>
              </a:ext>
            </a:extLst>
          </p:cNvPr>
          <p:cNvSpPr/>
          <p:nvPr/>
        </p:nvSpPr>
        <p:spPr>
          <a:xfrm>
            <a:off x="5626320" y="6465965"/>
            <a:ext cx="811540" cy="223234"/>
          </a:xfrm>
          <a:prstGeom prst="leftRightArrow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/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0DE619BC-077C-40A6-974F-E84889586980}"/>
              </a:ext>
            </a:extLst>
          </p:cNvPr>
          <p:cNvSpPr/>
          <p:nvPr/>
        </p:nvSpPr>
        <p:spPr>
          <a:xfrm>
            <a:off x="2405801" y="3113680"/>
            <a:ext cx="72494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Muller Narrow Light" panose="00000400000000000000" pitchFamily="50" charset="-52"/>
              </a:rPr>
              <a:t>у трети товаров перечня зафиксировано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снижение</a:t>
            </a:r>
            <a:r>
              <a:rPr lang="ru-RU" sz="2400" dirty="0">
                <a:latin typeface="Muller Narrow Light" panose="00000400000000000000" pitchFamily="50" charset="-52"/>
              </a:rPr>
              <a:t> цен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D865FE86-4DF1-453F-AA58-10456A3B7AE0}"/>
              </a:ext>
            </a:extLst>
          </p:cNvPr>
          <p:cNvSpPr/>
          <p:nvPr/>
        </p:nvSpPr>
        <p:spPr>
          <a:xfrm>
            <a:off x="3287145" y="2184399"/>
            <a:ext cx="566533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Постановление Правительства РФ от 15.07.2010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000" dirty="0">
                <a:latin typeface="Muller Narrow Light" panose="00000400000000000000" pitchFamily="50" charset="-52"/>
              </a:rPr>
              <a:t>№ 530</a:t>
            </a:r>
          </a:p>
        </p:txBody>
      </p:sp>
    </p:spTree>
    <p:extLst>
      <p:ext uri="{BB962C8B-B14F-4D97-AF65-F5344CB8AC3E}">
        <p14:creationId xmlns:p14="http://schemas.microsoft.com/office/powerpoint/2010/main" val="3085295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МОНИТОРИНГ ЛОГИСТИЧЕСКИХ ВОЗМОЖНОСТЕЙ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МУРМАНСКОЙ ОБЛАСТИ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59845" y="26625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33576" y="266253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AD3D91D1-C85C-4AF0-8A94-ACC85272095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23996" y="927320"/>
            <a:ext cx="5441174" cy="3590264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1099F996-E58A-4B62-949C-CB0B5C3C2759}"/>
              </a:ext>
            </a:extLst>
          </p:cNvPr>
          <p:cNvSpPr/>
          <p:nvPr/>
        </p:nvSpPr>
        <p:spPr>
          <a:xfrm>
            <a:off x="470866" y="4671482"/>
            <a:ext cx="4484592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Развитие сопутствующих сфер</a:t>
            </a:r>
          </a:p>
          <a:p>
            <a:pPr>
              <a:spcAft>
                <a:spcPts val="600"/>
              </a:spcAft>
            </a:pPr>
            <a:r>
              <a:rPr lang="ru-RU" sz="1600" dirty="0">
                <a:latin typeface="Muller Narrow Light" panose="00000400000000000000" pitchFamily="50" charset="-52"/>
              </a:rPr>
              <a:t>профессиональное образование с учетом обеспечения потребностей Севморпути</a:t>
            </a:r>
          </a:p>
          <a:p>
            <a:pPr>
              <a:spcAft>
                <a:spcPts val="600"/>
              </a:spcAft>
            </a:pPr>
            <a:r>
              <a:rPr lang="ru-RU" sz="1600" dirty="0">
                <a:latin typeface="Muller Narrow Light" panose="00000400000000000000" pitchFamily="50" charset="-52"/>
              </a:rPr>
              <a:t>строительство и обслуживание судов ледового класса</a:t>
            </a:r>
          </a:p>
          <a:p>
            <a:pPr>
              <a:spcAft>
                <a:spcPts val="600"/>
              </a:spcAft>
            </a:pPr>
            <a:r>
              <a:rPr lang="ru-RU" sz="1600" dirty="0">
                <a:latin typeface="Muller Narrow Light" panose="00000400000000000000" pitchFamily="50" charset="-52"/>
              </a:rPr>
              <a:t>научно-техническое обеспечение</a:t>
            </a:r>
          </a:p>
          <a:p>
            <a:pPr>
              <a:spcAft>
                <a:spcPts val="600"/>
              </a:spcAft>
            </a:pPr>
            <a:r>
              <a:rPr lang="ru-RU" sz="1600" dirty="0">
                <a:latin typeface="Muller Narrow Light" panose="00000400000000000000" pitchFamily="50" charset="-52"/>
              </a:rPr>
              <a:t>создание туристско-рекреационных кластеров (повышение привлекательности региона для жителей России)</a:t>
            </a: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AFC25D8-8168-4DB6-BD55-5B08BC6289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70" y="5514624"/>
            <a:ext cx="355600" cy="368300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2000B07F-34D8-469A-B4E3-996A303EF8C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70" y="5151751"/>
            <a:ext cx="355600" cy="292604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A1056B7-29C6-4218-8EB5-14CEAE9FB5A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499" y="6519600"/>
            <a:ext cx="355600" cy="355600"/>
          </a:xfrm>
          <a:prstGeom prst="rect">
            <a:avLst/>
          </a:prstGeom>
        </p:spPr>
      </p:pic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82BCF94-B370-4E3A-B174-E567941C48DD}"/>
              </a:ext>
            </a:extLst>
          </p:cNvPr>
          <p:cNvSpPr/>
          <p:nvPr/>
        </p:nvSpPr>
        <p:spPr>
          <a:xfrm>
            <a:off x="5573516" y="1007351"/>
            <a:ext cx="629080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Мурманская область имеет более высокий транспортный                  индекс 2020 года с положительной динамикой к уровню 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2019 года по сравнению с приграничными регионами </a:t>
            </a: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D2B577BC-BFAF-4CF6-93CF-E254BF02B05F}"/>
              </a:ext>
            </a:extLst>
          </p:cNvPr>
          <p:cNvSpPr/>
          <p:nvPr/>
        </p:nvSpPr>
        <p:spPr>
          <a:xfrm>
            <a:off x="5560509" y="1982005"/>
            <a:ext cx="54625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Логистический потенциал Мурманской области заключается в развитии всех составляющих</a:t>
            </a:r>
            <a:endParaRPr lang="ru-RU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720C7265-2EDB-46D5-912F-B9C05DC73D25}"/>
              </a:ext>
            </a:extLst>
          </p:cNvPr>
          <p:cNvSpPr/>
          <p:nvPr/>
        </p:nvSpPr>
        <p:spPr>
          <a:xfrm>
            <a:off x="5584049" y="2624290"/>
            <a:ext cx="119040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морской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29" name="Равнобедренный треугольник 28">
            <a:extLst>
              <a:ext uri="{FF2B5EF4-FFF2-40B4-BE49-F238E27FC236}">
                <a16:creationId xmlns:a16="http://schemas.microsoft.com/office/drawing/2014/main" id="{A9629CE9-59B3-4FC6-AE06-3C4AE5E5A84D}"/>
              </a:ext>
            </a:extLst>
          </p:cNvPr>
          <p:cNvSpPr/>
          <p:nvPr/>
        </p:nvSpPr>
        <p:spPr>
          <a:xfrm rot="5400000">
            <a:off x="7107775" y="2748261"/>
            <a:ext cx="368807" cy="85877"/>
          </a:xfrm>
          <a:prstGeom prst="triangle">
            <a:avLst>
              <a:gd name="adj" fmla="val 50000"/>
            </a:avLst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5C14B526-2C57-4241-A60A-75262689709A}"/>
              </a:ext>
            </a:extLst>
          </p:cNvPr>
          <p:cNvSpPr/>
          <p:nvPr/>
        </p:nvSpPr>
        <p:spPr>
          <a:xfrm>
            <a:off x="5557251" y="3183918"/>
            <a:ext cx="15097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автомобильный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32" name="Равнобедренный треугольник 31">
            <a:extLst>
              <a:ext uri="{FF2B5EF4-FFF2-40B4-BE49-F238E27FC236}">
                <a16:creationId xmlns:a16="http://schemas.microsoft.com/office/drawing/2014/main" id="{4E6C3C0F-7A5E-4B29-8AF1-31AD08C43364}"/>
              </a:ext>
            </a:extLst>
          </p:cNvPr>
          <p:cNvSpPr/>
          <p:nvPr/>
        </p:nvSpPr>
        <p:spPr>
          <a:xfrm rot="5400000">
            <a:off x="7110644" y="3295130"/>
            <a:ext cx="368807" cy="85877"/>
          </a:xfrm>
          <a:prstGeom prst="triangle">
            <a:avLst>
              <a:gd name="adj" fmla="val 50000"/>
            </a:avLst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8E0AC4BD-E1CF-4459-9F8D-599928E0647A}"/>
              </a:ext>
            </a:extLst>
          </p:cNvPr>
          <p:cNvSpPr/>
          <p:nvPr/>
        </p:nvSpPr>
        <p:spPr>
          <a:xfrm>
            <a:off x="5560509" y="3812247"/>
            <a:ext cx="191200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железнодорожный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6C770CC7-DD97-469B-9B37-15B71C62AA4C}"/>
              </a:ext>
            </a:extLst>
          </p:cNvPr>
          <p:cNvSpPr/>
          <p:nvPr/>
        </p:nvSpPr>
        <p:spPr>
          <a:xfrm rot="5400000">
            <a:off x="7115946" y="3892938"/>
            <a:ext cx="368807" cy="85877"/>
          </a:xfrm>
          <a:prstGeom prst="triangle">
            <a:avLst>
              <a:gd name="adj" fmla="val 50000"/>
            </a:avLst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78610A7E-0AC1-4C37-95E6-700978ADEE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70" y="6023462"/>
            <a:ext cx="355600" cy="355600"/>
          </a:xfrm>
          <a:prstGeom prst="rect">
            <a:avLst/>
          </a:prstGeom>
        </p:spPr>
      </p:pic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606B2741-A229-405A-9FB1-7E906C70735B}"/>
              </a:ext>
            </a:extLst>
          </p:cNvPr>
          <p:cNvSpPr/>
          <p:nvPr/>
        </p:nvSpPr>
        <p:spPr>
          <a:xfrm>
            <a:off x="5573516" y="4241865"/>
            <a:ext cx="13287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воздушный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5" name="Равнобедренный треугольник 44">
            <a:extLst>
              <a:ext uri="{FF2B5EF4-FFF2-40B4-BE49-F238E27FC236}">
                <a16:creationId xmlns:a16="http://schemas.microsoft.com/office/drawing/2014/main" id="{4BDF58CC-1770-4296-A1DD-6344D7755941}"/>
              </a:ext>
            </a:extLst>
          </p:cNvPr>
          <p:cNvSpPr/>
          <p:nvPr/>
        </p:nvSpPr>
        <p:spPr>
          <a:xfrm rot="5400000">
            <a:off x="7106554" y="4391630"/>
            <a:ext cx="368807" cy="85877"/>
          </a:xfrm>
          <a:prstGeom prst="triangle">
            <a:avLst>
              <a:gd name="adj" fmla="val 50000"/>
            </a:avLst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4A7F3B5E-C929-4451-849D-902D7AF05B29}"/>
              </a:ext>
            </a:extLst>
          </p:cNvPr>
          <p:cNvSpPr/>
          <p:nvPr/>
        </p:nvSpPr>
        <p:spPr>
          <a:xfrm>
            <a:off x="7348271" y="2575765"/>
            <a:ext cx="48678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Muller Narrow Light" panose="00000400000000000000" pitchFamily="50" charset="-52"/>
              </a:rPr>
              <a:t>Мурманский транспортный узел как мультимодальный транспортный </a:t>
            </a:r>
            <a:r>
              <a:rPr lang="ru-RU" sz="1400" dirty="0" err="1">
                <a:latin typeface="Muller Narrow Light" panose="00000400000000000000" pitchFamily="50" charset="-52"/>
              </a:rPr>
              <a:t>хаб</a:t>
            </a:r>
            <a:endParaRPr lang="ru-RU" sz="1400" dirty="0"/>
          </a:p>
        </p:txBody>
      </p:sp>
      <p:sp>
        <p:nvSpPr>
          <p:cNvPr id="27" name="Прямоугольник 26">
            <a:extLst>
              <a:ext uri="{FF2B5EF4-FFF2-40B4-BE49-F238E27FC236}">
                <a16:creationId xmlns:a16="http://schemas.microsoft.com/office/drawing/2014/main" id="{DE2A0B67-5CCF-442E-88DD-2496C02D71FE}"/>
              </a:ext>
            </a:extLst>
          </p:cNvPr>
          <p:cNvSpPr/>
          <p:nvPr/>
        </p:nvSpPr>
        <p:spPr>
          <a:xfrm>
            <a:off x="7348019" y="3061815"/>
            <a:ext cx="478198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Muller Narrow Light" panose="00000400000000000000" pitchFamily="50" charset="-52"/>
              </a:rPr>
              <a:t>региональные проекты по перераспределению нагрузки на дороги, улучшение состояния дорог для реализации общегосударственных задач</a:t>
            </a:r>
            <a:endParaRPr lang="ru-RU" sz="1400" dirty="0"/>
          </a:p>
        </p:txBody>
      </p:sp>
      <p:sp>
        <p:nvSpPr>
          <p:cNvPr id="28" name="Прямоугольник 27">
            <a:extLst>
              <a:ext uri="{FF2B5EF4-FFF2-40B4-BE49-F238E27FC236}">
                <a16:creationId xmlns:a16="http://schemas.microsoft.com/office/drawing/2014/main" id="{1A3761AB-DCBC-4CF5-A6C8-A3C582A87E78}"/>
              </a:ext>
            </a:extLst>
          </p:cNvPr>
          <p:cNvSpPr/>
          <p:nvPr/>
        </p:nvSpPr>
        <p:spPr>
          <a:xfrm>
            <a:off x="7355116" y="3737225"/>
            <a:ext cx="42247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Muller Narrow Light" panose="00000400000000000000" pitchFamily="50" charset="-52"/>
              </a:rPr>
              <a:t>особенно в части обеспечения функционирования и развития Мурманского </a:t>
            </a:r>
            <a:r>
              <a:rPr lang="ru-RU" sz="1400" dirty="0" err="1">
                <a:latin typeface="Muller Narrow Light" panose="00000400000000000000" pitchFamily="50" charset="-52"/>
              </a:rPr>
              <a:t>хаба</a:t>
            </a:r>
            <a:endParaRPr lang="ru-RU" sz="1400" dirty="0"/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605C79F-0D4D-4BEA-BBC2-17519489B92E}"/>
              </a:ext>
            </a:extLst>
          </p:cNvPr>
          <p:cNvSpPr/>
          <p:nvPr/>
        </p:nvSpPr>
        <p:spPr>
          <a:xfrm>
            <a:off x="7337986" y="4269489"/>
            <a:ext cx="41697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dirty="0">
                <a:latin typeface="Muller Narrow Light" panose="00000400000000000000" pitchFamily="50" charset="-52"/>
              </a:rPr>
              <a:t>аэропорт Мурманск в части </a:t>
            </a:r>
            <a:r>
              <a:rPr lang="ru-RU" sz="1400" dirty="0" err="1">
                <a:latin typeface="Muller Narrow Light" panose="00000400000000000000" pitchFamily="50" charset="-52"/>
              </a:rPr>
              <a:t>пассажиро</a:t>
            </a:r>
            <a:r>
              <a:rPr lang="ru-RU" sz="1400" dirty="0">
                <a:latin typeface="Muller Narrow Light" panose="00000400000000000000" pitchFamily="50" charset="-52"/>
              </a:rPr>
              <a:t>- и грузоперевозок</a:t>
            </a:r>
            <a:endParaRPr lang="ru-RU" sz="1400" dirty="0"/>
          </a:p>
        </p:txBody>
      </p:sp>
      <p:sp>
        <p:nvSpPr>
          <p:cNvPr id="46" name="Прямоугольник 45">
            <a:extLst>
              <a:ext uri="{FF2B5EF4-FFF2-40B4-BE49-F238E27FC236}">
                <a16:creationId xmlns:a16="http://schemas.microsoft.com/office/drawing/2014/main" id="{927F24F2-1679-41AF-BFCE-E5C8290B12CD}"/>
              </a:ext>
            </a:extLst>
          </p:cNvPr>
          <p:cNvSpPr/>
          <p:nvPr/>
        </p:nvSpPr>
        <p:spPr>
          <a:xfrm>
            <a:off x="5169738" y="4687072"/>
            <a:ext cx="701075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Приоритетный проект развития транспортной инфраструктуры – Мурманский транспортный узел (Мурманский </a:t>
            </a:r>
            <a:r>
              <a:rPr lang="ru-RU" sz="2400" dirty="0" err="1">
                <a:solidFill>
                  <a:srgbClr val="FF6600"/>
                </a:solidFill>
                <a:latin typeface="Muller Narrow Light" panose="00000400000000000000" pitchFamily="50" charset="-52"/>
              </a:rPr>
              <a:t>хаб</a:t>
            </a:r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) 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7EBA9E1F-C79B-452D-8C0A-99349EBACC69}"/>
              </a:ext>
            </a:extLst>
          </p:cNvPr>
          <p:cNvSpPr/>
          <p:nvPr/>
        </p:nvSpPr>
        <p:spPr>
          <a:xfrm>
            <a:off x="5830529" y="6023462"/>
            <a:ext cx="614516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Его приоритетное развитие в планах до 2035 года </a:t>
            </a:r>
          </a:p>
          <a:p>
            <a:pPr algn="r"/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сочетано с развитием других сопутствующих сфер и систем, в первую очередь железнодорожного сегмента </a:t>
            </a:r>
            <a:r>
              <a:rPr lang="ru-RU" sz="2000" dirty="0" err="1">
                <a:solidFill>
                  <a:srgbClr val="0082C8"/>
                </a:solidFill>
                <a:latin typeface="Muller Narrow Light" panose="00000400000000000000" pitchFamily="50" charset="-52"/>
              </a:rPr>
              <a:t>хаба</a:t>
            </a:r>
            <a:endParaRPr lang="ru-RU" sz="20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4BA6B3BA-70DA-4A46-9063-AF3218A5C6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590300" y="3520440"/>
            <a:ext cx="355600" cy="3556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741D113C-2AB0-453E-8FF4-85C5889B3F5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59793" y="5985100"/>
            <a:ext cx="403154" cy="43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470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МОНИТОРИНГ РАЗВИТИЯ ПЕРЕДОВЫХ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ПРОИЗВОДСТВЕННЫХ ТЕХНОЛОГИЙ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232490" y="44556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95460" y="456177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735FB3-D83C-4B66-A04C-12D1FFB48B53}"/>
              </a:ext>
            </a:extLst>
          </p:cNvPr>
          <p:cNvSpPr/>
          <p:nvPr/>
        </p:nvSpPr>
        <p:spPr>
          <a:xfrm>
            <a:off x="932840" y="1410284"/>
            <a:ext cx="51000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Уровень наращивания потенциала инновационной активности - относительный, средние позиции по СЗФО 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28658CC-E022-4040-B33E-CED679EA0744}"/>
              </a:ext>
            </a:extLst>
          </p:cNvPr>
          <p:cNvSpPr/>
          <p:nvPr/>
        </p:nvSpPr>
        <p:spPr>
          <a:xfrm>
            <a:off x="920001" y="4067948"/>
            <a:ext cx="531365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Востребованы передовые производственные технологии в процессах связи и управления, на обрабатывающих производствах и в услугах обеспечения электрической энергией, газом, паром и кондиционирования воздуха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E3E70C5-920A-485B-92B6-47D2D0B92643}"/>
              </a:ext>
            </a:extLst>
          </p:cNvPr>
          <p:cNvSpPr/>
          <p:nvPr/>
        </p:nvSpPr>
        <p:spPr>
          <a:xfrm>
            <a:off x="936935" y="5470608"/>
            <a:ext cx="490342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Индексы цифровизации бизнеса и экономики для Мурманской области достаточно высокие значения, </a:t>
            </a:r>
            <a:endParaRPr lang="en-US" dirty="0">
              <a:latin typeface="Muller Narrow Light" panose="00000400000000000000" pitchFamily="50" charset="-52"/>
            </a:endParaRPr>
          </a:p>
          <a:p>
            <a:r>
              <a:rPr lang="ru-RU" dirty="0">
                <a:latin typeface="Muller Narrow Light" panose="00000400000000000000" pitchFamily="50" charset="-52"/>
              </a:rPr>
              <a:t>выше уровня в СЗФО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0A5CA369-1BAD-4E7B-831C-2F4D0003CBC4}"/>
              </a:ext>
            </a:extLst>
          </p:cNvPr>
          <p:cNvSpPr/>
          <p:nvPr/>
        </p:nvSpPr>
        <p:spPr>
          <a:xfrm>
            <a:off x="7093049" y="1511674"/>
            <a:ext cx="48935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Потенциал развития передовых производственных технологий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BE0A810-50F5-46E5-BA9B-16FB54E0BC69}"/>
              </a:ext>
            </a:extLst>
          </p:cNvPr>
          <p:cNvSpPr/>
          <p:nvPr/>
        </p:nvSpPr>
        <p:spPr>
          <a:xfrm>
            <a:off x="7561113" y="2406142"/>
            <a:ext cx="4627197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в финансовой, организационной и консультационной поддержке инновационных компаний, научных мероприятий, исследований и разработок, в том числе в международных институтах </a:t>
            </a: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1BE8B324-3240-42E9-BD80-9E232EFC7595}"/>
              </a:ext>
            </a:extLst>
          </p:cNvPr>
          <p:cNvSpPr/>
          <p:nvPr/>
        </p:nvSpPr>
        <p:spPr>
          <a:xfrm>
            <a:off x="7561113" y="4160280"/>
            <a:ext cx="433455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развитие и реализация инновационного потенциала в рамках арктических технологий и кластера Мурманского </a:t>
            </a:r>
            <a:r>
              <a:rPr lang="ru-RU" sz="2000" dirty="0" err="1">
                <a:latin typeface="Muller Narrow Light" panose="00000400000000000000" pitchFamily="50" charset="-52"/>
              </a:rPr>
              <a:t>хаба</a:t>
            </a:r>
            <a:endParaRPr lang="ru-RU" sz="2000" dirty="0">
              <a:latin typeface="Muller Narrow Light" panose="00000400000000000000" pitchFamily="50" charset="-52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4799344A-FDBB-42B1-A662-8732689EF9EA}"/>
              </a:ext>
            </a:extLst>
          </p:cNvPr>
          <p:cNvSpPr/>
          <p:nvPr/>
        </p:nvSpPr>
        <p:spPr>
          <a:xfrm>
            <a:off x="7577205" y="5298865"/>
            <a:ext cx="34840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цифровизация управления, бизнес-технологий 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B710E0CF-A6A4-4C36-84AE-3047D1C4E2E4}"/>
              </a:ext>
            </a:extLst>
          </p:cNvPr>
          <p:cNvSpPr/>
          <p:nvPr/>
        </p:nvSpPr>
        <p:spPr>
          <a:xfrm>
            <a:off x="920001" y="2295956"/>
            <a:ext cx="53136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Незначительное снижение числа организаций, использующих передовые производственные технологии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4FD0E36B-B0E2-4898-85AB-AB303D7CD122}"/>
              </a:ext>
            </a:extLst>
          </p:cNvPr>
          <p:cNvSpPr/>
          <p:nvPr/>
        </p:nvSpPr>
        <p:spPr>
          <a:xfrm>
            <a:off x="936935" y="3098452"/>
            <a:ext cx="5182877" cy="938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Снижение удельного веса инновационно активных компаний на 30% при росте затрат компаний на технологические инновации</a:t>
            </a:r>
          </a:p>
        </p:txBody>
      </p:sp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12C4FAD8-290E-459B-9C9C-D8AF4F055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23" y="1537944"/>
            <a:ext cx="355600" cy="355600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711A4966-FC3A-42C6-8DDD-BDF6A4350D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23" y="2388239"/>
            <a:ext cx="355600" cy="3556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1DCEBAF3-0E46-4B99-AE05-A644568B16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423" y="3221750"/>
            <a:ext cx="355600" cy="3556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041EAF03-9B15-4272-9A7D-3AA931CE27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38" y="4325344"/>
            <a:ext cx="355600" cy="3556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C70EF712-F806-44A8-B600-6EAEDACB40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038" y="5702277"/>
            <a:ext cx="355600" cy="3556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C2C9207D-BFBC-4C65-B52D-79EC593757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338" y="2506847"/>
            <a:ext cx="355600" cy="3556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B0D96FD1-4AC8-42A3-ADB7-6746DC08E8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338" y="4336866"/>
            <a:ext cx="355600" cy="355600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B69079B5-A7CF-48D7-BB28-BEBBFDAEA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3338" y="5470608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3820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ОБЩЕГО ОБРАЗОВАНИЯ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399639" y="26625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202425" y="26625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CF4C97-33B1-4845-9CDE-DE8B4D43AC2A}"/>
              </a:ext>
            </a:extLst>
          </p:cNvPr>
          <p:cNvSpPr/>
          <p:nvPr/>
        </p:nvSpPr>
        <p:spPr>
          <a:xfrm>
            <a:off x="2911935" y="830284"/>
            <a:ext cx="611822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165</a:t>
            </a:r>
            <a:r>
              <a:rPr lang="ru-RU" sz="2400" dirty="0">
                <a:latin typeface="Muller Narrow Light" panose="00000400000000000000" pitchFamily="50" charset="-52"/>
              </a:rPr>
              <a:t> </a:t>
            </a:r>
            <a:r>
              <a:rPr lang="ru-RU" sz="3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организаций на рынке </a:t>
            </a:r>
            <a:endParaRPr lang="ru-RU" sz="2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76,2%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82,4%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83,7%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66261" y="4974334"/>
            <a:ext cx="519734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483835" y="3373057"/>
            <a:ext cx="543289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400" dirty="0">
                <a:latin typeface="Muller Narrow Light" panose="00000400000000000000" pitchFamily="50" charset="-52"/>
              </a:rPr>
              <a:t>(ВЫРАЖЕНЫ НЕЗНАЧИТЕЛЬНО)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70181" y="2845206"/>
            <a:ext cx="5484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43358" y="2906761"/>
            <a:ext cx="480952" cy="461665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628846" y="3777221"/>
            <a:ext cx="1142875" cy="220952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D486DBE4-8A68-466B-BFE5-A67E2C9931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5692" y="2104490"/>
            <a:ext cx="389354" cy="389995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611979" y="5416469"/>
            <a:ext cx="2283688" cy="40287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6" y="833494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165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2C7B92EF-00EE-4021-BB41-6C9B2FAE7857}"/>
              </a:ext>
            </a:extLst>
          </p:cNvPr>
          <p:cNvSpPr/>
          <p:nvPr/>
        </p:nvSpPr>
        <p:spPr>
          <a:xfrm>
            <a:off x="1370808" y="5869812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45C2C98A-2CC1-4BA2-B9F0-4967F350D000}"/>
              </a:ext>
            </a:extLst>
          </p:cNvPr>
          <p:cNvSpPr txBox="1"/>
          <p:nvPr/>
        </p:nvSpPr>
        <p:spPr>
          <a:xfrm>
            <a:off x="1356853" y="6113959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качеством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3A1F0F9C-1DF3-4EC8-B1AF-9918AD1E6B65}"/>
              </a:ext>
            </a:extLst>
          </p:cNvPr>
          <p:cNvCxnSpPr>
            <a:cxnSpLocks/>
          </p:cNvCxnSpPr>
          <p:nvPr/>
        </p:nvCxnSpPr>
        <p:spPr>
          <a:xfrm flipV="1">
            <a:off x="430369" y="5697492"/>
            <a:ext cx="3628859" cy="13015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98412A27-E605-47B0-B1FB-6475D9E2BC97}"/>
              </a:ext>
            </a:extLst>
          </p:cNvPr>
          <p:cNvCxnSpPr>
            <a:cxnSpLocks/>
          </p:cNvCxnSpPr>
          <p:nvPr/>
        </p:nvCxnSpPr>
        <p:spPr>
          <a:xfrm flipV="1">
            <a:off x="4045439" y="5710507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596E7DA9-9D9C-4CF0-A56C-EEEB8618DD5C}"/>
              </a:ext>
            </a:extLst>
          </p:cNvPr>
          <p:cNvCxnSpPr>
            <a:cxnSpLocks/>
          </p:cNvCxnSpPr>
          <p:nvPr/>
        </p:nvCxnSpPr>
        <p:spPr>
          <a:xfrm flipV="1">
            <a:off x="435842" y="7054120"/>
            <a:ext cx="3628859" cy="13015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C92375B9-E65B-4A3D-81C1-86CCE07E2DA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5609" y="5834399"/>
            <a:ext cx="589006" cy="52322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6F4B2486-C399-4EFF-9ECB-C17C8752F8F9}"/>
              </a:ext>
            </a:extLst>
          </p:cNvPr>
          <p:cNvSpPr txBox="1"/>
          <p:nvPr/>
        </p:nvSpPr>
        <p:spPr>
          <a:xfrm>
            <a:off x="415231" y="6386812"/>
            <a:ext cx="1079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50" name="Прямая соединительная линия 49">
            <a:extLst>
              <a:ext uri="{FF2B5EF4-FFF2-40B4-BE49-F238E27FC236}">
                <a16:creationId xmlns:a16="http://schemas.microsoft.com/office/drawing/2014/main" id="{29762864-746E-4457-9EFD-19C6CD2AE5C1}"/>
              </a:ext>
            </a:extLst>
          </p:cNvPr>
          <p:cNvCxnSpPr>
            <a:cxnSpLocks/>
          </p:cNvCxnSpPr>
          <p:nvPr/>
        </p:nvCxnSpPr>
        <p:spPr>
          <a:xfrm flipV="1">
            <a:off x="450886" y="5697492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Скругленный прямоугольник 20">
            <a:extLst>
              <a:ext uri="{FF2B5EF4-FFF2-40B4-BE49-F238E27FC236}">
                <a16:creationId xmlns:a16="http://schemas.microsoft.com/office/drawing/2014/main" id="{355D619E-3C65-4E5D-9D88-CB2DA4D6A2E1}"/>
              </a:ext>
            </a:extLst>
          </p:cNvPr>
          <p:cNvSpPr/>
          <p:nvPr/>
        </p:nvSpPr>
        <p:spPr>
          <a:xfrm>
            <a:off x="730111" y="1969202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32" name="Скругленный прямоугольник 20">
            <a:extLst>
              <a:ext uri="{FF2B5EF4-FFF2-40B4-BE49-F238E27FC236}">
                <a16:creationId xmlns:a16="http://schemas.microsoft.com/office/drawing/2014/main" id="{826B26D5-4227-4C01-97A6-B777F7983ACE}"/>
              </a:ext>
            </a:extLst>
          </p:cNvPr>
          <p:cNvSpPr/>
          <p:nvPr/>
        </p:nvSpPr>
        <p:spPr>
          <a:xfrm>
            <a:off x="7040500" y="1926379"/>
            <a:ext cx="3850753" cy="706837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5BD70EBE-C61B-469F-A8FE-15558C87EFB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38850" y="5104361"/>
            <a:ext cx="489969" cy="349978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684EE358-A5BC-C642-BA57-519CA0A2AE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62725" y="2172090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9843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ДОШКОЛЬНОГО ОБРАЗОВАНИЯ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851923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843547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48,7%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53,1%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66261" y="4934442"/>
            <a:ext cx="466779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80%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         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513592" y="3474272"/>
            <a:ext cx="5432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66261" y="2827429"/>
            <a:ext cx="52822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1102" y="2912085"/>
            <a:ext cx="456886" cy="438564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628722" y="391185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D486DBE4-8A68-466B-BFE5-A67E2C99316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375690" y="5417621"/>
            <a:ext cx="1280186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89896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241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ОРГАНИЗАЦИЯ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Скругленный прямоугольник 20">
            <a:extLst>
              <a:ext uri="{FF2B5EF4-FFF2-40B4-BE49-F238E27FC236}">
                <a16:creationId xmlns:a16="http://schemas.microsoft.com/office/drawing/2014/main" id="{DF65F686-D224-456D-BB21-99B777D0541D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2" name="Скругленный прямоугольник 20">
            <a:extLst>
              <a:ext uri="{FF2B5EF4-FFF2-40B4-BE49-F238E27FC236}">
                <a16:creationId xmlns:a16="http://schemas.microsoft.com/office/drawing/2014/main" id="{51416008-1527-4C9F-A1A5-9BE84DDA1194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B357BF7-571C-4559-B521-046FA0B100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7558" y="5179763"/>
            <a:ext cx="456887" cy="326348"/>
          </a:xfrm>
          <a:prstGeom prst="rect">
            <a:avLst/>
          </a:prstGeom>
        </p:spPr>
      </p:pic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75562D4E-40D7-4DDE-AD1E-B3425AD10FB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7558" y="211393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7699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МЕДИЦИНСКИХ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695490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993526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63,2%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71,2%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71,2%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69606" y="4770790"/>
            <a:ext cx="472414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      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                       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   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519815" y="3466749"/>
            <a:ext cx="543289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66261" y="2866119"/>
            <a:ext cx="550663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32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%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68863" y="2908275"/>
            <a:ext cx="448687" cy="430693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558469" y="3906534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154908" y="5260639"/>
            <a:ext cx="1280186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52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B92A3F4A-68CF-416B-AAEE-E58C01E8497B}"/>
              </a:ext>
            </a:extLst>
          </p:cNvPr>
          <p:cNvSpPr/>
          <p:nvPr/>
        </p:nvSpPr>
        <p:spPr>
          <a:xfrm>
            <a:off x="1141605" y="5838425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26D66AF-92F8-4906-BF96-B698724FCE8B}"/>
              </a:ext>
            </a:extLst>
          </p:cNvPr>
          <p:cNvSpPr txBox="1"/>
          <p:nvPr/>
        </p:nvSpPr>
        <p:spPr>
          <a:xfrm>
            <a:off x="1127650" y="6082572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3A65F4F7-68A1-4257-BA5B-28817B7F454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6407" y="5822038"/>
            <a:ext cx="567394" cy="523220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BE83606B-97BA-4064-8490-4FF7860D04DA}"/>
              </a:ext>
            </a:extLst>
          </p:cNvPr>
          <p:cNvSpPr txBox="1"/>
          <p:nvPr/>
        </p:nvSpPr>
        <p:spPr>
          <a:xfrm>
            <a:off x="186028" y="6374450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000E4B4A-5849-405B-9301-A6DF34F36544}"/>
              </a:ext>
            </a:extLst>
          </p:cNvPr>
          <p:cNvCxnSpPr>
            <a:cxnSpLocks/>
          </p:cNvCxnSpPr>
          <p:nvPr/>
        </p:nvCxnSpPr>
        <p:spPr>
          <a:xfrm flipV="1">
            <a:off x="201166" y="5673358"/>
            <a:ext cx="3233941" cy="5763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292D42E0-4211-4735-914A-B18855AFE6C1}"/>
              </a:ext>
            </a:extLst>
          </p:cNvPr>
          <p:cNvCxnSpPr>
            <a:cxnSpLocks/>
          </p:cNvCxnSpPr>
          <p:nvPr/>
        </p:nvCxnSpPr>
        <p:spPr>
          <a:xfrm flipV="1">
            <a:off x="3435106" y="5657699"/>
            <a:ext cx="2670" cy="137805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5C5DB487-0EB8-4A06-9808-CC6CEA97E169}"/>
              </a:ext>
            </a:extLst>
          </p:cNvPr>
          <p:cNvCxnSpPr>
            <a:cxnSpLocks/>
          </p:cNvCxnSpPr>
          <p:nvPr/>
        </p:nvCxnSpPr>
        <p:spPr>
          <a:xfrm flipV="1">
            <a:off x="206639" y="7035094"/>
            <a:ext cx="3228469" cy="655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F29E1B77-D947-4E70-BEA0-2E8376313143}"/>
              </a:ext>
            </a:extLst>
          </p:cNvPr>
          <p:cNvCxnSpPr>
            <a:cxnSpLocks/>
          </p:cNvCxnSpPr>
          <p:nvPr/>
        </p:nvCxnSpPr>
        <p:spPr>
          <a:xfrm flipV="1">
            <a:off x="217466" y="5694780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Прямоугольник 48">
            <a:extLst>
              <a:ext uri="{FF2B5EF4-FFF2-40B4-BE49-F238E27FC236}">
                <a16:creationId xmlns:a16="http://schemas.microsoft.com/office/drawing/2014/main" id="{753FE973-4260-4877-94A7-D5EBBA81289F}"/>
              </a:ext>
            </a:extLst>
          </p:cNvPr>
          <p:cNvSpPr/>
          <p:nvPr/>
        </p:nvSpPr>
        <p:spPr>
          <a:xfrm>
            <a:off x="4712727" y="5838425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38C8150-A075-40A9-826E-6161BF593830}"/>
              </a:ext>
            </a:extLst>
          </p:cNvPr>
          <p:cNvSpPr txBox="1"/>
          <p:nvPr/>
        </p:nvSpPr>
        <p:spPr>
          <a:xfrm>
            <a:off x="4698772" y="6082572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6F2193E0-5BBD-4041-8C42-29E0C499E42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977529" y="5822038"/>
            <a:ext cx="567394" cy="523220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89982C6E-D865-4D75-A25F-5CD98E1C6B94}"/>
              </a:ext>
            </a:extLst>
          </p:cNvPr>
          <p:cNvSpPr txBox="1"/>
          <p:nvPr/>
        </p:nvSpPr>
        <p:spPr>
          <a:xfrm>
            <a:off x="3757150" y="6374450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53" name="Прямая соединительная линия 52">
            <a:extLst>
              <a:ext uri="{FF2B5EF4-FFF2-40B4-BE49-F238E27FC236}">
                <a16:creationId xmlns:a16="http://schemas.microsoft.com/office/drawing/2014/main" id="{503762E1-C0A9-4ECE-BA9A-0E4D7E220AF7}"/>
              </a:ext>
            </a:extLst>
          </p:cNvPr>
          <p:cNvCxnSpPr>
            <a:cxnSpLocks/>
          </p:cNvCxnSpPr>
          <p:nvPr/>
        </p:nvCxnSpPr>
        <p:spPr>
          <a:xfrm flipV="1">
            <a:off x="3772288" y="5673358"/>
            <a:ext cx="3233941" cy="5763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>
            <a:extLst>
              <a:ext uri="{FF2B5EF4-FFF2-40B4-BE49-F238E27FC236}">
                <a16:creationId xmlns:a16="http://schemas.microsoft.com/office/drawing/2014/main" id="{4D170C99-CD5E-4375-90B4-7D4C83D868E3}"/>
              </a:ext>
            </a:extLst>
          </p:cNvPr>
          <p:cNvCxnSpPr>
            <a:cxnSpLocks/>
          </p:cNvCxnSpPr>
          <p:nvPr/>
        </p:nvCxnSpPr>
        <p:spPr>
          <a:xfrm flipV="1">
            <a:off x="7006228" y="5657699"/>
            <a:ext cx="2670" cy="137805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>
            <a:extLst>
              <a:ext uri="{FF2B5EF4-FFF2-40B4-BE49-F238E27FC236}">
                <a16:creationId xmlns:a16="http://schemas.microsoft.com/office/drawing/2014/main" id="{C577E852-DEB5-46DC-A403-1C58B9D2A129}"/>
              </a:ext>
            </a:extLst>
          </p:cNvPr>
          <p:cNvCxnSpPr>
            <a:cxnSpLocks/>
          </p:cNvCxnSpPr>
          <p:nvPr/>
        </p:nvCxnSpPr>
        <p:spPr>
          <a:xfrm flipV="1">
            <a:off x="3777761" y="7035094"/>
            <a:ext cx="3228469" cy="655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>
            <a:extLst>
              <a:ext uri="{FF2B5EF4-FFF2-40B4-BE49-F238E27FC236}">
                <a16:creationId xmlns:a16="http://schemas.microsoft.com/office/drawing/2014/main" id="{046779C9-9AAA-4808-8585-1BFEA03324A2}"/>
              </a:ext>
            </a:extLst>
          </p:cNvPr>
          <p:cNvCxnSpPr>
            <a:cxnSpLocks/>
          </p:cNvCxnSpPr>
          <p:nvPr/>
        </p:nvCxnSpPr>
        <p:spPr>
          <a:xfrm flipV="1">
            <a:off x="3788588" y="5694780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>
            <a:extLst>
              <a:ext uri="{FF2B5EF4-FFF2-40B4-BE49-F238E27FC236}">
                <a16:creationId xmlns:a16="http://schemas.microsoft.com/office/drawing/2014/main" id="{A49EF61E-D9DA-4086-A0B7-5702782D6913}"/>
              </a:ext>
            </a:extLst>
          </p:cNvPr>
          <p:cNvSpPr txBox="1"/>
          <p:nvPr/>
        </p:nvSpPr>
        <p:spPr>
          <a:xfrm>
            <a:off x="3405887" y="6053573"/>
            <a:ext cx="1745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+</a:t>
            </a:r>
            <a:endParaRPr lang="ru-RU" sz="4000" b="1" dirty="0"/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DDB3394E-0E74-4588-8839-5CB5EA18C74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3" name="Скругленный прямоугольник 20">
            <a:extLst>
              <a:ext uri="{FF2B5EF4-FFF2-40B4-BE49-F238E27FC236}">
                <a16:creationId xmlns:a16="http://schemas.microsoft.com/office/drawing/2014/main" id="{B76A8FB4-2611-48DF-90F7-5E89BD07D8B2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6" name="Скругленный прямоугольник 20">
            <a:extLst>
              <a:ext uri="{FF2B5EF4-FFF2-40B4-BE49-F238E27FC236}">
                <a16:creationId xmlns:a16="http://schemas.microsoft.com/office/drawing/2014/main" id="{4CBBE87F-B18A-4FA7-9751-C2C8B243AE0F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3D12C937-C3A5-4E54-BC4C-68F12F5338F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97251" y="4913015"/>
            <a:ext cx="432682" cy="309059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D921B663-D8D9-4274-BDF9-3D52B2BD572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72096" y="2118969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0400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ДОПОЛНИТЕЛЬНОГО ОБРАЗОВАНИЯ ДЕТЕЙ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679826" y="23910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948811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64,5%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65,9%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67,2%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91005" y="4514852"/>
            <a:ext cx="474374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         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648114" y="3414121"/>
            <a:ext cx="52295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НЕТ ОГРАНИЧЕНИЙ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66261" y="2839771"/>
            <a:ext cx="5484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1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671" y="2984067"/>
            <a:ext cx="427471" cy="410329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670914" y="3867121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354559" y="4995358"/>
            <a:ext cx="1154955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927497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112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B9D7D4C-36F1-47E6-A36B-5029AFAB7F4B}"/>
              </a:ext>
            </a:extLst>
          </p:cNvPr>
          <p:cNvSpPr/>
          <p:nvPr/>
        </p:nvSpPr>
        <p:spPr>
          <a:xfrm>
            <a:off x="1005290" y="5776910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B5409D7-6864-4477-A43E-1254E8FB9BD5}"/>
              </a:ext>
            </a:extLst>
          </p:cNvPr>
          <p:cNvSpPr txBox="1"/>
          <p:nvPr/>
        </p:nvSpPr>
        <p:spPr>
          <a:xfrm>
            <a:off x="944530" y="6005105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19C718B-7FE7-490E-8B8C-744E8E1D112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9630" y="5819405"/>
            <a:ext cx="593422" cy="52322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1047B666-09DD-4515-962C-0070B2F618D3}"/>
              </a:ext>
            </a:extLst>
          </p:cNvPr>
          <p:cNvSpPr txBox="1"/>
          <p:nvPr/>
        </p:nvSpPr>
        <p:spPr>
          <a:xfrm>
            <a:off x="59251" y="6371817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65F2DA20-8B1E-43E0-A39C-B3321DE7784E}"/>
              </a:ext>
            </a:extLst>
          </p:cNvPr>
          <p:cNvCxnSpPr>
            <a:cxnSpLocks/>
          </p:cNvCxnSpPr>
          <p:nvPr/>
        </p:nvCxnSpPr>
        <p:spPr>
          <a:xfrm flipV="1">
            <a:off x="148372" y="5662955"/>
            <a:ext cx="3302497" cy="1013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D703DBBF-07B0-4A2B-8484-9E6E35997923}"/>
              </a:ext>
            </a:extLst>
          </p:cNvPr>
          <p:cNvCxnSpPr>
            <a:cxnSpLocks/>
          </p:cNvCxnSpPr>
          <p:nvPr/>
        </p:nvCxnSpPr>
        <p:spPr>
          <a:xfrm flipV="1">
            <a:off x="3863285" y="5689276"/>
            <a:ext cx="1525" cy="131974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FB7A3953-8B39-41BD-8DF3-9AA5A742C5D8}"/>
              </a:ext>
            </a:extLst>
          </p:cNvPr>
          <p:cNvCxnSpPr>
            <a:cxnSpLocks/>
          </p:cNvCxnSpPr>
          <p:nvPr/>
        </p:nvCxnSpPr>
        <p:spPr>
          <a:xfrm flipV="1">
            <a:off x="162585" y="5662955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DC666582-CB4E-4EF5-80B7-7021A21ECC0A}"/>
              </a:ext>
            </a:extLst>
          </p:cNvPr>
          <p:cNvCxnSpPr>
            <a:cxnSpLocks/>
          </p:cNvCxnSpPr>
          <p:nvPr/>
        </p:nvCxnSpPr>
        <p:spPr>
          <a:xfrm>
            <a:off x="162585" y="7039691"/>
            <a:ext cx="330249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Прямоугольник 37">
            <a:extLst>
              <a:ext uri="{FF2B5EF4-FFF2-40B4-BE49-F238E27FC236}">
                <a16:creationId xmlns:a16="http://schemas.microsoft.com/office/drawing/2014/main" id="{B5230196-F192-4241-B1B6-0AEA09ED6FA9}"/>
              </a:ext>
            </a:extLst>
          </p:cNvPr>
          <p:cNvSpPr/>
          <p:nvPr/>
        </p:nvSpPr>
        <p:spPr>
          <a:xfrm>
            <a:off x="4824091" y="5773189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211789C0-569C-4AC8-8915-6F99B8F52DF5}"/>
              </a:ext>
            </a:extLst>
          </p:cNvPr>
          <p:cNvSpPr txBox="1"/>
          <p:nvPr/>
        </p:nvSpPr>
        <p:spPr>
          <a:xfrm>
            <a:off x="4773697" y="5971073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cxnSp>
        <p:nvCxnSpPr>
          <p:cNvPr id="41" name="Прямая соединительная линия 40">
            <a:extLst>
              <a:ext uri="{FF2B5EF4-FFF2-40B4-BE49-F238E27FC236}">
                <a16:creationId xmlns:a16="http://schemas.microsoft.com/office/drawing/2014/main" id="{236B4535-115B-4DFA-91E2-7FE5E789C327}"/>
              </a:ext>
            </a:extLst>
          </p:cNvPr>
          <p:cNvCxnSpPr>
            <a:cxnSpLocks/>
          </p:cNvCxnSpPr>
          <p:nvPr/>
        </p:nvCxnSpPr>
        <p:spPr>
          <a:xfrm>
            <a:off x="3854816" y="5679530"/>
            <a:ext cx="328804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B11A962B-63A7-43A1-BBB6-09EA9EE1CA22}"/>
              </a:ext>
            </a:extLst>
          </p:cNvPr>
          <p:cNvCxnSpPr>
            <a:cxnSpLocks/>
          </p:cNvCxnSpPr>
          <p:nvPr/>
        </p:nvCxnSpPr>
        <p:spPr>
          <a:xfrm flipV="1">
            <a:off x="7141923" y="5659847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E0CAD90A-AC0F-4DF3-B0A0-4CB73284E35F}"/>
              </a:ext>
            </a:extLst>
          </p:cNvPr>
          <p:cNvCxnSpPr>
            <a:cxnSpLocks/>
          </p:cNvCxnSpPr>
          <p:nvPr/>
        </p:nvCxnSpPr>
        <p:spPr>
          <a:xfrm flipV="1">
            <a:off x="3847121" y="7009023"/>
            <a:ext cx="3294802" cy="1327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002897CA-F634-490F-8B6D-35ADC55ADD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20916" y="5806133"/>
            <a:ext cx="589006" cy="52322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989C98B7-516C-4C1F-85B8-739ADF6EF044}"/>
              </a:ext>
            </a:extLst>
          </p:cNvPr>
          <p:cNvSpPr txBox="1"/>
          <p:nvPr/>
        </p:nvSpPr>
        <p:spPr>
          <a:xfrm>
            <a:off x="3900538" y="6329353"/>
            <a:ext cx="10792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47" name="Прямая соединительная линия 46">
            <a:extLst>
              <a:ext uri="{FF2B5EF4-FFF2-40B4-BE49-F238E27FC236}">
                <a16:creationId xmlns:a16="http://schemas.microsoft.com/office/drawing/2014/main" id="{7FC2990E-25D4-43FB-8D3D-B535D617F96D}"/>
              </a:ext>
            </a:extLst>
          </p:cNvPr>
          <p:cNvCxnSpPr>
            <a:cxnSpLocks/>
          </p:cNvCxnSpPr>
          <p:nvPr/>
        </p:nvCxnSpPr>
        <p:spPr>
          <a:xfrm flipH="1" flipV="1">
            <a:off x="3450869" y="5639344"/>
            <a:ext cx="14214" cy="140034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>
            <a:extLst>
              <a:ext uri="{FF2B5EF4-FFF2-40B4-BE49-F238E27FC236}">
                <a16:creationId xmlns:a16="http://schemas.microsoft.com/office/drawing/2014/main" id="{2B437AE3-F5A8-4810-AACA-1C4933316999}"/>
              </a:ext>
            </a:extLst>
          </p:cNvPr>
          <p:cNvSpPr txBox="1"/>
          <p:nvPr/>
        </p:nvSpPr>
        <p:spPr>
          <a:xfrm>
            <a:off x="3434941" y="6029774"/>
            <a:ext cx="28331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+</a:t>
            </a:r>
            <a:endParaRPr lang="ru-RU" sz="3200" b="1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AD7AC42C-3EBF-4450-BCCB-6AC8617F6CF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50" name="Скругленный прямоугольник 20">
            <a:extLst>
              <a:ext uri="{FF2B5EF4-FFF2-40B4-BE49-F238E27FC236}">
                <a16:creationId xmlns:a16="http://schemas.microsoft.com/office/drawing/2014/main" id="{DAEE6725-6005-410C-BBB3-4DD0754660F5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51" name="Скругленный прямоугольник 20">
            <a:extLst>
              <a:ext uri="{FF2B5EF4-FFF2-40B4-BE49-F238E27FC236}">
                <a16:creationId xmlns:a16="http://schemas.microsoft.com/office/drawing/2014/main" id="{B4F08B37-F1CC-46AC-8B9B-A01B86394F7F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4B8C4D9D-DCDB-453E-88EB-DED21F244C8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7065" y="4712202"/>
            <a:ext cx="432682" cy="309059"/>
          </a:xfrm>
          <a:prstGeom prst="rect">
            <a:avLst/>
          </a:prstGeom>
        </p:spPr>
      </p:pic>
      <p:pic>
        <p:nvPicPr>
          <p:cNvPr id="53" name="Рисунок 52">
            <a:extLst>
              <a:ext uri="{FF2B5EF4-FFF2-40B4-BE49-F238E27FC236}">
                <a16:creationId xmlns:a16="http://schemas.microsoft.com/office/drawing/2014/main" id="{C2908954-0AC1-42C2-823E-DE5D6FABAD8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92159" y="2068025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60311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1161233" y="-28132"/>
            <a:ext cx="10301230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ПСИХОЛОГО-ПЕДАГОГИЧЕСКОГО СОПРОВОЖДЕНИЯ ДЕТЕЙ С ОГРАНИЧЕННЫМИ ВОЗМОЖНОСТЯМИ ЗДОРОВЬЯ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 flipV="1">
            <a:off x="11642022" y="444093"/>
            <a:ext cx="419685" cy="4828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556105" y="493294"/>
            <a:ext cx="393472" cy="2414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43,7%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48%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66261" y="4781918"/>
            <a:ext cx="502940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66,7%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         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462769" y="3492450"/>
            <a:ext cx="5432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66261" y="2723654"/>
            <a:ext cx="548419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33,2%</a:t>
            </a:r>
            <a:endParaRPr lang="ru-RU" sz="26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728734" y="395497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361836" y="5279815"/>
            <a:ext cx="1280186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нет оценок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304817" y="9896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3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A2573A32-C859-4F3E-98E4-2F5DF1D67C92}"/>
              </a:ext>
            </a:extLst>
          </p:cNvPr>
          <p:cNvSpPr/>
          <p:nvPr/>
        </p:nvSpPr>
        <p:spPr>
          <a:xfrm>
            <a:off x="1300666" y="5704173"/>
            <a:ext cx="2204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72CD5E1-BA59-4E6D-99FE-0D52AC884E54}"/>
              </a:ext>
            </a:extLst>
          </p:cNvPr>
          <p:cNvSpPr txBox="1"/>
          <p:nvPr/>
        </p:nvSpPr>
        <p:spPr>
          <a:xfrm>
            <a:off x="1161233" y="5964083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82FCF83-B5E8-42F3-A7B3-9C3893CFCE4B}"/>
              </a:ext>
            </a:extLst>
          </p:cNvPr>
          <p:cNvSpPr txBox="1"/>
          <p:nvPr/>
        </p:nvSpPr>
        <p:spPr>
          <a:xfrm>
            <a:off x="219611" y="6255961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5504CE37-7A5E-41D3-AA74-73AE18B10F5D}"/>
              </a:ext>
            </a:extLst>
          </p:cNvPr>
          <p:cNvCxnSpPr>
            <a:cxnSpLocks/>
          </p:cNvCxnSpPr>
          <p:nvPr/>
        </p:nvCxnSpPr>
        <p:spPr>
          <a:xfrm flipV="1">
            <a:off x="234749" y="5554869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0CEA3732-65BB-421A-A695-54FD920C9A8B}"/>
              </a:ext>
            </a:extLst>
          </p:cNvPr>
          <p:cNvCxnSpPr>
            <a:cxnSpLocks/>
          </p:cNvCxnSpPr>
          <p:nvPr/>
        </p:nvCxnSpPr>
        <p:spPr>
          <a:xfrm flipV="1">
            <a:off x="3468689" y="5539210"/>
            <a:ext cx="2670" cy="1378051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8037947D-35E2-4C87-8E4B-7258ED0071F2}"/>
              </a:ext>
            </a:extLst>
          </p:cNvPr>
          <p:cNvCxnSpPr>
            <a:cxnSpLocks/>
          </p:cNvCxnSpPr>
          <p:nvPr/>
        </p:nvCxnSpPr>
        <p:spPr>
          <a:xfrm flipV="1">
            <a:off x="240222" y="6916605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FBAC5948-6FD8-4010-94EA-A4A197B8629C}"/>
              </a:ext>
            </a:extLst>
          </p:cNvPr>
          <p:cNvCxnSpPr>
            <a:cxnSpLocks/>
          </p:cNvCxnSpPr>
          <p:nvPr/>
        </p:nvCxnSpPr>
        <p:spPr>
          <a:xfrm flipV="1">
            <a:off x="251049" y="5576291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2A6DA04A-2CA6-4C99-A5FA-D06543D87F5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0" name="Скругленный прямоугольник 20">
            <a:extLst>
              <a:ext uri="{FF2B5EF4-FFF2-40B4-BE49-F238E27FC236}">
                <a16:creationId xmlns:a16="http://schemas.microsoft.com/office/drawing/2014/main" id="{CDBD2B97-D12D-4A7F-A3B3-BD1F4ADC300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1" name="Скругленный прямоугольник 20">
            <a:extLst>
              <a:ext uri="{FF2B5EF4-FFF2-40B4-BE49-F238E27FC236}">
                <a16:creationId xmlns:a16="http://schemas.microsoft.com/office/drawing/2014/main" id="{80407472-EC80-48E8-89BE-6B4327310593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87268AA1-3419-4E3B-9362-5580B2AAC02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D110DD8-E657-6247-9E3F-056566954E1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73066" y="5824492"/>
            <a:ext cx="355600" cy="355600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5E04CDC5-11D8-4CB7-81E8-DEE0406D438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58568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ДЕТСКОГО ОТДЫХА И ОЗДОРОВЛЕНИЯ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445846" y="23910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337184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56,2%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58,3%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61230" y="4598051"/>
            <a:ext cx="4667799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</a:p>
          <a:p>
            <a:r>
              <a:rPr lang="ru-RU" sz="2400" dirty="0">
                <a:latin typeface="Muller Narrow Light" panose="00000400000000000000" pitchFamily="50" charset="-52"/>
              </a:rPr>
              <a:t>       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627590" y="3317466"/>
            <a:ext cx="522952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НЕТ ОГРАНИЧЕНИЙ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61230" y="2788233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EDF4B8C6-96BD-402A-92C2-87E7723384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54833" y="2924145"/>
            <a:ext cx="488741" cy="469141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670913" y="376945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229328" y="5067192"/>
            <a:ext cx="1280186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63506" y="93683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114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5024AAE0-0E63-4EB9-AFBC-AA44962783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2" name="Скругленный прямоугольник 20">
            <a:extLst>
              <a:ext uri="{FF2B5EF4-FFF2-40B4-BE49-F238E27FC236}">
                <a16:creationId xmlns:a16="http://schemas.microsoft.com/office/drawing/2014/main" id="{29AC4176-9575-44B2-9C8E-9FC50A38F3D4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id="{25042531-FA3A-44C4-9D50-138526A708CC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9ACF6E37-0900-4052-AA16-CC3ABF857A4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72096" y="2118969"/>
            <a:ext cx="442219" cy="461126"/>
          </a:xfrm>
          <a:prstGeom prst="rect">
            <a:avLst/>
          </a:prstGeom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B3127874-D743-406A-A26D-90C405802A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1633" y="4816896"/>
            <a:ext cx="432682" cy="3090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0703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2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ЦЕЛЬ МОНИТОРИНГА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7992048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534532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A196E11-E3E6-E84A-B499-71C63C8479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120" y="1113844"/>
            <a:ext cx="621293" cy="44378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65413" y="920237"/>
            <a:ext cx="620218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ИССЛЕДОВАНИЕ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текущей ситуации на  </a:t>
            </a:r>
            <a:r>
              <a:rPr lang="ru-RU" sz="2800" dirty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39 рынках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товаров, работ, услуг Мурманской области </a:t>
            </a:r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2897964D-AEBA-0A49-B3C6-359A5C4B97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049" y="2027580"/>
            <a:ext cx="645434" cy="691536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89554" y="2065489"/>
            <a:ext cx="620218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АНАЛИЗ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факторов ограничивающих конкуренцию на рынках товаров, работ, услуг Мурманской области 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B9771DE4-C9D2-E44B-BD36-6E885F223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2049" y="3221331"/>
            <a:ext cx="621293" cy="62129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89554" y="3134738"/>
            <a:ext cx="62021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РАЗРАБОТКА 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предложений по исключению факторов ограничивающих конкуренцию на рынках товаров, работ, услуг Мурманской области 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32049" y="4546528"/>
            <a:ext cx="1104071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236459" y="4762289"/>
            <a:ext cx="997943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Мониторинг состояния и развития конкуренции на рынках товаров, работ, услуг Мурманской области за 2020 год осуществлен в соответствии с требованиями Стандарта развития конкуренции в субъектах Российской Федерации, утвержденного распоряжением Правительства РФ от 17.04.2019 № 768-р, приказа Минэкономразвития России от 11.03.2020 № 130 «Об утверждении единой методики мониторинга состояния и развития конкуренции на товарных рынках субъекта Российской Федерации», технического задания к государственному контракту </a:t>
            </a:r>
            <a:b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</a:b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№ 2519019836220000001 от 24.09.2020</a:t>
            </a: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98C0ED48-6716-234E-B89B-FB5290D4250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3072" y="5460486"/>
            <a:ext cx="563387" cy="663992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000D20A0-FA28-4573-B05C-382E9FCBE5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467600" y="706233"/>
            <a:ext cx="4623981" cy="3767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29366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СОЦИАЛЬНЫХ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597382" y="21273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018104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61,8%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65,5%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92930" y="4658027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1668" y="3473255"/>
            <a:ext cx="52295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92930" y="2848341"/>
            <a:ext cx="5484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794991" y="393898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937866" y="5143288"/>
            <a:ext cx="2222089" cy="295139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357960" y="947393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40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D94522DF-9BC6-47EA-AE2B-B887F81633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85A8473D-1E03-41A9-B8D2-0E1BA1F733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id="{60440441-1AE2-4CD1-A75B-DF9070BA02CB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06B4BEFB-4CBC-46EB-80A4-F7B86DB777D6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73E5696F-FF6D-47CA-A6C1-7ADF42261E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F5643B38-6AE9-4EE6-AEC8-FA8DCDF3BA2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32103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ПО ПЕРЕВОЗКЕ ПАССАЖИРОВ АВТОМОБИЛЬНЫМ ТРАНСПОРТОМ ПО МУНИЦИПАЛЬНЫМ МАРШРУТАМ РЕГУЛЯРНЫХ ПЕРЕВОЗОК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65831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69672" y="65205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62,8%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58,7%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59,7%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69844" y="4664717"/>
            <a:ext cx="515231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80%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92636" y="3292948"/>
            <a:ext cx="52295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69844" y="2685838"/>
            <a:ext cx="564770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35959" y="374244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067333" y="5102369"/>
            <a:ext cx="1647835" cy="35000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14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2E2AF58-D52A-49FE-9D2D-74A0119E1DEA}"/>
              </a:ext>
            </a:extLst>
          </p:cNvPr>
          <p:cNvSpPr/>
          <p:nvPr/>
        </p:nvSpPr>
        <p:spPr>
          <a:xfrm>
            <a:off x="1417613" y="5885764"/>
            <a:ext cx="38205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9A47E4E-2C76-4267-A7BB-4EB5281CBEF4}"/>
              </a:ext>
            </a:extLst>
          </p:cNvPr>
          <p:cNvSpPr txBox="1"/>
          <p:nvPr/>
        </p:nvSpPr>
        <p:spPr>
          <a:xfrm>
            <a:off x="1356853" y="6113959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AD8EE2E-91E7-46ED-991C-A3D1AA90C3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35610" y="5853424"/>
            <a:ext cx="563926" cy="528801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9282243B-2421-43F5-8C8C-3BCCE202AFFE}"/>
              </a:ext>
            </a:extLst>
          </p:cNvPr>
          <p:cNvSpPr txBox="1"/>
          <p:nvPr/>
        </p:nvSpPr>
        <p:spPr>
          <a:xfrm>
            <a:off x="415231" y="6405837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6DFDBA4A-A770-4C57-9DFD-0FF402A7D29F}"/>
              </a:ext>
            </a:extLst>
          </p:cNvPr>
          <p:cNvCxnSpPr>
            <a:cxnSpLocks/>
          </p:cNvCxnSpPr>
          <p:nvPr/>
        </p:nvCxnSpPr>
        <p:spPr>
          <a:xfrm>
            <a:off x="504352" y="5707106"/>
            <a:ext cx="3428551" cy="415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DED494A9-E3B0-414C-BD12-34F001BECB5B}"/>
              </a:ext>
            </a:extLst>
          </p:cNvPr>
          <p:cNvCxnSpPr>
            <a:cxnSpLocks/>
          </p:cNvCxnSpPr>
          <p:nvPr/>
        </p:nvCxnSpPr>
        <p:spPr>
          <a:xfrm>
            <a:off x="504352" y="5707106"/>
            <a:ext cx="3428551" cy="415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C8169DC4-16DE-4855-BD9C-34E090E65AA2}"/>
              </a:ext>
            </a:extLst>
          </p:cNvPr>
          <p:cNvCxnSpPr>
            <a:cxnSpLocks/>
          </p:cNvCxnSpPr>
          <p:nvPr/>
        </p:nvCxnSpPr>
        <p:spPr>
          <a:xfrm flipV="1">
            <a:off x="3932903" y="5696975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>
            <a:extLst>
              <a:ext uri="{FF2B5EF4-FFF2-40B4-BE49-F238E27FC236}">
                <a16:creationId xmlns:a16="http://schemas.microsoft.com/office/drawing/2014/main" id="{02166145-5478-45B7-98C0-2842A41F932C}"/>
              </a:ext>
            </a:extLst>
          </p:cNvPr>
          <p:cNvCxnSpPr>
            <a:cxnSpLocks/>
          </p:cNvCxnSpPr>
          <p:nvPr/>
        </p:nvCxnSpPr>
        <p:spPr>
          <a:xfrm flipV="1">
            <a:off x="518565" y="5696975"/>
            <a:ext cx="0" cy="135934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47E3358F-2797-4126-8CA3-61493276B3EC}"/>
              </a:ext>
            </a:extLst>
          </p:cNvPr>
          <p:cNvCxnSpPr>
            <a:cxnSpLocks/>
          </p:cNvCxnSpPr>
          <p:nvPr/>
        </p:nvCxnSpPr>
        <p:spPr>
          <a:xfrm>
            <a:off x="504351" y="7032704"/>
            <a:ext cx="3428551" cy="4157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B1206489-3C14-4805-A789-6CD43837219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682AAF7-BEE0-4F1C-8D13-FD60F13AD60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2" name="Скругленный прямоугольник 20">
            <a:extLst>
              <a:ext uri="{FF2B5EF4-FFF2-40B4-BE49-F238E27FC236}">
                <a16:creationId xmlns:a16="http://schemas.microsoft.com/office/drawing/2014/main" id="{418804DC-7420-4B72-A52D-B720F4613536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3" name="Скругленный прямоугольник 20">
            <a:extLst>
              <a:ext uri="{FF2B5EF4-FFF2-40B4-BE49-F238E27FC236}">
                <a16:creationId xmlns:a16="http://schemas.microsoft.com/office/drawing/2014/main" id="{5D9202C8-D139-4654-BF40-E58035050B7C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837888C9-C846-4E3B-8B68-E9DF61BCA1F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BA96CFE5-9BBF-4AD5-88BA-0925CAF61F4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59793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ТЕПЛОСНАБЖЕНИЯ (ПРОИЗВОДСТВО ТЕПЛОВОЙ ЭНЕРГИИ)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54893" y="23910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406099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56,7%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9418" y="4616737"/>
            <a:ext cx="56477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    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666144" y="3319134"/>
            <a:ext cx="52295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59418" y="2794924"/>
            <a:ext cx="5484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709467" y="3763212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074707" y="5130879"/>
            <a:ext cx="1280186" cy="31032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63506" y="93683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44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8A6A5B42-3375-478A-8F16-91BD967A2E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81FE3A9-E9CF-4C20-B077-EF195FF506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id="{D00527CF-A43E-44EA-B53B-3CA90EEAEA4F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07C75303-75BF-4D52-AD13-2D44C1753CC0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69ECA6C-22AC-4157-A263-579AFACA5A6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4E59861-EF77-4AB3-96CF-8A296C4196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01393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ПРОИЗВОДСТВА ЭЛЕКТРИЧЕСКОЙ ЭНЕРГИИ (МОЩНОСТИ) НА РОЗНИЧНОМ РЫНКЕ, ВКЛЮЧАЯ ПРОИЗВОДСТВО ЭЛЕКТРИЧЕСКОЙ ЭНЕРГИИ (МОЩНОСТИ) В РЕЖИМЕ КОГЕНЕРАЦИИ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538671" y="386587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51944" y="38971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57,2%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69%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41716" y="4721571"/>
            <a:ext cx="564770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         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29933" y="3341097"/>
            <a:ext cx="522952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41716" y="2822909"/>
            <a:ext cx="56252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100%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670914" y="381815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353369" y="5277357"/>
            <a:ext cx="1185302" cy="276682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63506" y="93683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AFA6D8D-55D3-42C3-BF36-14ADFB7D40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C3F2973-B25D-4DA6-A926-ED54624086D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id="{89923722-9454-48EE-881C-736C9EABB8A5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8481FDAD-8A00-450C-BE4D-2350F8025F4B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285EB865-E3B1-42D7-A15D-08D766E4B23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F3D1271-E8AF-41BF-B285-5CAF9C7D15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0742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КАДАСТРОВЫХ И ЗЕМЛЕУСТРОИТЕЛЬНЫХ РАБОТ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679826" y="23910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966538" y="239102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53,8%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56,7%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56,5%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971672" y="4802157"/>
            <a:ext cx="56477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latin typeface="Muller Narrow Light" panose="00000400000000000000" pitchFamily="50" charset="-52"/>
              </a:rPr>
              <a:t>    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44702" y="3323427"/>
            <a:ext cx="552312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</a:t>
            </a:r>
            <a:r>
              <a:rPr lang="en-US" dirty="0">
                <a:latin typeface="Muller Narrow Light" panose="00000400000000000000" pitchFamily="50" charset="-52"/>
              </a:rPr>
              <a:t>/</a:t>
            </a:r>
            <a:r>
              <a:rPr lang="ru-RU" dirty="0">
                <a:latin typeface="Muller Narrow Light" panose="00000400000000000000" pitchFamily="50" charset="-52"/>
              </a:rPr>
              <a:t>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971672" y="2794246"/>
            <a:ext cx="5484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797539" y="3774072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172469" y="5337346"/>
            <a:ext cx="1280186" cy="28670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63506" y="93683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14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0D331573-2986-4172-A410-6A907610B8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1F8C053-E04B-4BF4-8A1C-6F9B4F248D6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id="{B7735FC8-F554-4C11-A194-FE1CD43F10D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53427581-40F6-431F-B9AB-FD3154C5D8CF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946EEB20-C2F8-4ED4-A131-972FEA8CFAD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40FB251-CF10-4B6D-A624-4CE33BEDF24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1195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ВЫПОЛНЕНИЯ РАБОТ ПО БЛАГОУСТРОЙСТВУ ГОРОДСКОЙ СРЕДЫ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746609" y="257203"/>
            <a:ext cx="425726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2627" y="257204"/>
            <a:ext cx="478986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CF4C97-33B1-4845-9CDE-DE8B4D43AC2A}"/>
              </a:ext>
            </a:extLst>
          </p:cNvPr>
          <p:cNvSpPr/>
          <p:nvPr/>
        </p:nvSpPr>
        <p:spPr>
          <a:xfrm>
            <a:off x="2911935" y="830284"/>
            <a:ext cx="6118225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165</a:t>
            </a:r>
            <a:r>
              <a:rPr lang="ru-RU" sz="2400" dirty="0">
                <a:latin typeface="Muller Narrow Light" panose="00000400000000000000" pitchFamily="50" charset="-52"/>
              </a:rPr>
              <a:t> </a:t>
            </a:r>
            <a:r>
              <a:rPr lang="ru-RU" sz="32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организаций на рынке </a:t>
            </a:r>
            <a:endParaRPr lang="ru-RU" sz="2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endParaRPr lang="ru-RU" dirty="0"/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48,5%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961840" y="4802157"/>
            <a:ext cx="5197344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961840" y="3329670"/>
            <a:ext cx="543289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r>
              <a:rPr lang="ru-RU" dirty="0">
                <a:latin typeface="Muller Narrow Light" panose="00000400000000000000" pitchFamily="50" charset="-52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961840" y="2748680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965877" y="3767423"/>
            <a:ext cx="1142875" cy="220952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678289" y="5279922"/>
            <a:ext cx="1996642" cy="29496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скорее 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6" y="833494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40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1E23BD2-A3AB-413B-A1C7-5BE2807DCC7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709DA10-87D0-42CC-9E37-1663A5D8441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C2B75693-2193-4FEF-A63D-2816564E8373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A4D359D1-7C13-4875-8AC8-81B04D526CC9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1A4A9243-AF75-48C4-9DC8-0D518BDB220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C8FEAFC7-C26A-4698-BC99-E9359131D97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2502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РОЗНИЧНОЙ ТОРГОВЛИ ЛЕКАРСТВЕННЫМИ ПРЕПАРАТАМИ, МЕДИЦИНСКИМИ ИЗДЕЛИЯМИ И СОПУТСТВУЮЩИМИ ТОВАРАМИ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65831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69672" y="65205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50,8%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53,6%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959276" y="4730533"/>
            <a:ext cx="48932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1668" y="3293544"/>
            <a:ext cx="561451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959276" y="2725784"/>
            <a:ext cx="5466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29028" y="372637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109240" y="5240881"/>
            <a:ext cx="1472869" cy="298122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53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B657B4C1-3E39-4FD9-AE19-C81AD5B09C6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D3BD47D-E8F9-465A-AC19-5D9F884992B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id="{B4107646-5CE6-4F5A-94B7-92B5AADE4129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AA420D3C-F313-4E94-A3AE-E676D6E13DF8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7A9F313D-C266-452E-BB39-0EAB10DC1FE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214EF1E-2F88-411D-B4F8-CF1654B3513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60160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ВЫПОЛНЕНИЯ РАБОТ ПО СОДЕРЖАНИЮ И ТЕКУЩЕМУ РЕМОНТУ ОБЩЕГО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ИМУЩЕСТВА СОБСТВЕННИКОВ ПОМЕЩЕНИЙ В МНОГОКВАРТИРНЫХ ДОМАХ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638790" y="384008"/>
            <a:ext cx="427412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37925" y="491730"/>
            <a:ext cx="470244" cy="6256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57,6%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709147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29933" y="3451823"/>
            <a:ext cx="561451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нет ограничений (????) так нет или есть? 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66386" y="3891608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793936" y="5218457"/>
            <a:ext cx="1962466" cy="27347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скорее 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182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FB02FBBC-0332-4EA0-95E2-ADCB1BE55E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EA78865-D0D2-4FF3-89B4-A18F1B7616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id="{0CDF77C7-5ED5-4F2B-847A-FBF92E9DB1B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BEA924B6-637B-42FE-854F-A8A71CBA1C07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123B61C7-E8D6-455D-9835-5617196C134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CB9197D-C350-4C81-9473-56EA92BF77D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290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ОКАЗАНИЯ УСЛУГ ПО ПЕРЕВОЗКЕ ПАССАЖИРОВ АВТОМОБИЛЬНЫМ ТРАНСПОРТОМ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ПО МЕЖМУНИЦИПАЛЬНЫМ МАРШРУТАМ РЕГУЛЯРНЫХ ПЕРЕВОЗОК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65831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69672" y="65205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57,8%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51,5%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56,5%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723556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372542" y="3492450"/>
            <a:ext cx="561451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394438" y="393898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587992" y="5191595"/>
            <a:ext cx="2198441" cy="281535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9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C278123-3E74-4C0A-9766-607F30770671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281A0103-9DFF-40A1-A7F4-74A8893649C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D7105A9-EC1C-4037-9310-E1EDAD17F2D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7E6BF28E-41F5-4340-A795-DC04B62BE4CD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F2595333-FFBF-4C71-85EB-A8A292F38186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A5574C7-B0AB-4699-B70C-B89F67F552D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44785B1A-4502-4163-89CF-A0E6CA93D7F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51295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ДОБЫЧИ ОБЩЕРАСПРОСТРАНЕННЫХ ПОЛЕЗНЫХ ИСКОПАЕМЫХ (ОПИ)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НА УЧАСТКАХ НЕДР МЕСТНОГО ЗНАЧЕНИЯ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494740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7466" y="494740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50,3%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7396" y="4705603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44702" y="3393251"/>
            <a:ext cx="561451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965874" y="3811113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601830" y="5219069"/>
            <a:ext cx="2198441" cy="28330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46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CE3FC1C-E818-4095-A756-F0AEAEC10B81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99363A0-8694-4607-A4A8-6B7FCFFD1A5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89A70D42-59C1-4C55-B192-D4E61A3E490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AD851493-B476-41A6-9DEC-CB067D8BFA62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FBFC9348-14B2-4B58-9277-495D28235EFE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CBA03F3-D150-468D-A4BE-91F6D32B2F2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60326B5-66CD-4442-9F16-6F01516AE7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79653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3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138499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СТРУКТУРНЫЕ ПОКАЗАТЕЛИ СОСТОЯНИЯ КОНКУРЕНЦИИ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 МУРМАНСКОЙ ОБЛАСТИ</a:t>
            </a:r>
          </a:p>
          <a:p>
            <a:pPr algn="ctr"/>
            <a:endParaRPr lang="ru-RU" sz="2800" b="1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712351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946654" y="266253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396499" y="1104965"/>
            <a:ext cx="4015843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Минимальный по сравнению с СЗФО и РФ  </a:t>
            </a:r>
          </a:p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уровень ликвидации компаний </a:t>
            </a:r>
          </a:p>
          <a:p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61,2 на 1000 организаций</a:t>
            </a:r>
            <a:endParaRPr lang="ru-RU" sz="2400" dirty="0">
              <a:latin typeface="Muller Narrow Light" panose="00000400000000000000" pitchFamily="50" charset="-52"/>
              <a:cs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371116" y="2117588"/>
            <a:ext cx="458086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Самый низкий уровень рождаемости компаний </a:t>
            </a:r>
          </a:p>
          <a:p>
            <a:pPr algn="just"/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по сравнению с СЗФО  </a:t>
            </a:r>
          </a:p>
          <a:p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27 на 1000 организаций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371116" y="3162675"/>
            <a:ext cx="36776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Сокращение числа малых предприятий</a:t>
            </a:r>
          </a:p>
        </p:txBody>
      </p:sp>
      <p:sp>
        <p:nvSpPr>
          <p:cNvPr id="20" name="Равнобедренный треугольник 19"/>
          <p:cNvSpPr/>
          <p:nvPr/>
        </p:nvSpPr>
        <p:spPr>
          <a:xfrm rot="5400000">
            <a:off x="5054180" y="2185349"/>
            <a:ext cx="2331604" cy="361712"/>
          </a:xfrm>
          <a:prstGeom prst="triangl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87979" y="2033763"/>
            <a:ext cx="491031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Потенциальная угроза состоянию конкуренции </a:t>
            </a:r>
          </a:p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на рынках товаров, работ, услуг</a:t>
            </a: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619066" y="3699861"/>
            <a:ext cx="1104071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1371116" y="4497811"/>
            <a:ext cx="102762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За 2020 год увеличилась численность </a:t>
            </a:r>
          </a:p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предпринимателей в сферах:</a:t>
            </a:r>
          </a:p>
        </p:txBody>
      </p:sp>
      <p:sp>
        <p:nvSpPr>
          <p:cNvPr id="24" name="Равнобедренный треугольник 23"/>
          <p:cNvSpPr/>
          <p:nvPr/>
        </p:nvSpPr>
        <p:spPr>
          <a:xfrm rot="5400000">
            <a:off x="5215720" y="4720599"/>
            <a:ext cx="1991586" cy="323490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D9CAA602-FD80-5D43-9869-4FE62A3ABE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7979" y="3886551"/>
            <a:ext cx="355600" cy="444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51814" y="3751492"/>
            <a:ext cx="5245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государственное управление и обеспечение военной безопасности, социальное обеспечение</a:t>
            </a:r>
          </a:p>
        </p:txBody>
      </p:sp>
      <p:pic>
        <p:nvPicPr>
          <p:cNvPr id="26" name="Рисунок 25">
            <a:extLst>
              <a:ext uri="{FF2B5EF4-FFF2-40B4-BE49-F238E27FC236}">
                <a16:creationId xmlns:a16="http://schemas.microsoft.com/office/drawing/2014/main" id="{093234D8-A930-0B40-AA85-C0CB7D55F5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96214" y="4460254"/>
            <a:ext cx="355600" cy="3429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6851814" y="4439008"/>
            <a:ext cx="524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здравоохранение и социальные услуги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6F1DE683-5794-174A-A9DF-8A96A992D5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6214" y="4968348"/>
            <a:ext cx="355600" cy="330200"/>
          </a:xfrm>
          <a:prstGeom prst="rect">
            <a:avLst/>
          </a:prstGeom>
        </p:spPr>
      </p:pic>
      <p:sp>
        <p:nvSpPr>
          <p:cNvPr id="29" name="TextBox 28"/>
          <p:cNvSpPr txBox="1"/>
          <p:nvPr/>
        </p:nvSpPr>
        <p:spPr>
          <a:xfrm>
            <a:off x="6851814" y="4929216"/>
            <a:ext cx="524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сфера культуры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EAA97F27-AB60-E54E-8A87-75BAF34D5B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570906" y="4968348"/>
            <a:ext cx="355600" cy="330200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8926506" y="4940131"/>
            <a:ext cx="524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спорта и досуга</a:t>
            </a:r>
          </a:p>
        </p:txBody>
      </p:sp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A2105DFD-979C-514F-BD89-A12645E29A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87979" y="5493525"/>
            <a:ext cx="355600" cy="355600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6851814" y="5486659"/>
            <a:ext cx="52455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гостиничный бизнес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-152283" y="6097849"/>
            <a:ext cx="127445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Динамика численности субъектов бизнеса свидетельствует о достаточной эффективности введенных в Мурманской области мер региональной поддержки предпринимателей в связи с ограничениями, связанными с COVID-19</a:t>
            </a:r>
          </a:p>
          <a:p>
            <a:pPr algn="ctr"/>
            <a:r>
              <a:rPr lang="ru-RU" dirty="0">
                <a:latin typeface="Muller Narrow Light" panose="00000400000000000000" pitchFamily="50" charset="-52"/>
                <a:cs typeface="Arial" panose="020B0604020202020204" pitchFamily="34" charset="0"/>
              </a:rPr>
              <a:t>Нужны дополнительные меры для начала предпринимательства .</a:t>
            </a: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90D2D4E5-E01F-1742-8062-F4B83889E71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871" y="3194251"/>
            <a:ext cx="355600" cy="3556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0B244DFC-E774-7C4D-9ED0-BEF0ED588AF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9871" y="2209906"/>
            <a:ext cx="355600" cy="3556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CF5DA88-A478-C648-966B-2738CA7C132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39871" y="1194632"/>
            <a:ext cx="355600" cy="39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678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СТРОИТЕЛЬСТВА ОБЪЕКТОВ КАПИТАЛЬНОГО СТРОИТЕЛЬСТВА ,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ЗА ИСКЛЮЧЕНИЕМ ЖИЛИЩНОГО И ДОРОЖНОГО СТРОИТЕЛЬСТВА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100038" y="47820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861109" y="47820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53,2%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719517"/>
            <a:ext cx="4893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841716" y="3458534"/>
            <a:ext cx="5268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77241" y="3891608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655531" y="5204913"/>
            <a:ext cx="1552452" cy="31161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808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FAD59A6-409F-491F-8EB2-E7099B8186EC}"/>
              </a:ext>
            </a:extLst>
          </p:cNvPr>
          <p:cNvSpPr/>
          <p:nvPr/>
        </p:nvSpPr>
        <p:spPr>
          <a:xfrm>
            <a:off x="6858932" y="2818504"/>
            <a:ext cx="559319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5B04404-7186-4F78-95F8-89BF8049D9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2917BDDB-0772-48E2-9DD5-87FB00351E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19EB8389-B564-4915-B3EC-955E9296683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EBF1FA35-F5B2-4980-ABEA-B9BCB67ECA89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1A66F27A-6204-4C2F-AB8C-6787AD6DFE8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E025F1C7-FF28-4A4D-8FB0-FCC314EFCAC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69891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КУПЛИ-ПРОДАЖИ ЭЛЕКТРИЧЕСКОЙ ЭНЕРГИИ (МОЩНОСТИ)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НА РОЗНИЧНОМ РЫНКЕ ЭЛЕКТРИЧЕСКОЙ ЭНЕРГИИ (МОЩНОСТИ)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829651" y="38971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047922" y="47820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58,7%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719517"/>
            <a:ext cx="489321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29933" y="3461926"/>
            <a:ext cx="526827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сложность</a:t>
            </a:r>
            <a:r>
              <a:rPr lang="en-US" dirty="0">
                <a:latin typeface="Muller Narrow Light" panose="00000400000000000000" pitchFamily="50" charset="-52"/>
              </a:rPr>
              <a:t>/</a:t>
            </a:r>
            <a:r>
              <a:rPr lang="ru-RU" dirty="0">
                <a:latin typeface="Muller Narrow Light" panose="00000400000000000000" pitchFamily="50" charset="-52"/>
              </a:rPr>
              <a:t>затянутость процедуры получения лицензий 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394438" y="393898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705484" y="5181026"/>
            <a:ext cx="1573162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5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DD471255-D089-47AC-8EBA-D98260B6E687}"/>
              </a:ext>
            </a:extLst>
          </p:cNvPr>
          <p:cNvSpPr/>
          <p:nvPr/>
        </p:nvSpPr>
        <p:spPr>
          <a:xfrm>
            <a:off x="6858932" y="2818504"/>
            <a:ext cx="54841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D6C12EFB-746F-49E8-B616-AEAD68F62E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D725510-7257-4667-8012-C5ED12FA6D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249B55D0-9741-4CFD-8F12-4F086D9787E2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3E39AB3A-BA9F-474B-B743-4FDBD1D9393E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44808E63-AF82-4DB9-9B85-D8336E98DC8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348A3BFE-1C07-4CCA-8148-8D0F34F90FF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2040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НЕФТЕПРОДУКТОВ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695490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993526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32,2%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34,8%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35,2%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798049" y="4524795"/>
            <a:ext cx="5446027" cy="13696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3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</a:p>
          <a:p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 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98049" y="3205378"/>
            <a:ext cx="543289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769703" y="3609757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521063" y="5038819"/>
            <a:ext cx="2277648" cy="569405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представления о конкуренции размыты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13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996BB147-996D-43E5-9FD7-7C8AF343B25A}"/>
              </a:ext>
            </a:extLst>
          </p:cNvPr>
          <p:cNvSpPr/>
          <p:nvPr/>
        </p:nvSpPr>
        <p:spPr>
          <a:xfrm>
            <a:off x="1243892" y="5832019"/>
            <a:ext cx="208184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D8D1CBB-49D1-4B46-8FDE-E1A79C0804BB}"/>
              </a:ext>
            </a:extLst>
          </p:cNvPr>
          <p:cNvSpPr txBox="1"/>
          <p:nvPr/>
        </p:nvSpPr>
        <p:spPr>
          <a:xfrm>
            <a:off x="1127650" y="6082572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9517CAF-3A5D-4133-8C54-C83FAF2CDBF1}"/>
              </a:ext>
            </a:extLst>
          </p:cNvPr>
          <p:cNvSpPr txBox="1"/>
          <p:nvPr/>
        </p:nvSpPr>
        <p:spPr>
          <a:xfrm>
            <a:off x="186028" y="6374450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AD92DDCF-3D5F-4766-86FC-7FCDD290795C}"/>
              </a:ext>
            </a:extLst>
          </p:cNvPr>
          <p:cNvCxnSpPr>
            <a:cxnSpLocks/>
          </p:cNvCxnSpPr>
          <p:nvPr/>
        </p:nvCxnSpPr>
        <p:spPr>
          <a:xfrm flipV="1">
            <a:off x="201166" y="5673358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161DEA14-A8A6-4F79-AA7D-9A37AB09E82A}"/>
              </a:ext>
            </a:extLst>
          </p:cNvPr>
          <p:cNvCxnSpPr>
            <a:cxnSpLocks/>
          </p:cNvCxnSpPr>
          <p:nvPr/>
        </p:nvCxnSpPr>
        <p:spPr>
          <a:xfrm flipV="1">
            <a:off x="3435106" y="5657699"/>
            <a:ext cx="2670" cy="1378051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1C152960-884F-4EF8-9422-F5BC94C41191}"/>
              </a:ext>
            </a:extLst>
          </p:cNvPr>
          <p:cNvCxnSpPr>
            <a:cxnSpLocks/>
          </p:cNvCxnSpPr>
          <p:nvPr/>
        </p:nvCxnSpPr>
        <p:spPr>
          <a:xfrm flipV="1">
            <a:off x="206639" y="7035094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>
            <a:extLst>
              <a:ext uri="{FF2B5EF4-FFF2-40B4-BE49-F238E27FC236}">
                <a16:creationId xmlns:a16="http://schemas.microsoft.com/office/drawing/2014/main" id="{9619EF92-2507-4940-B720-F37C47F54CC4}"/>
              </a:ext>
            </a:extLst>
          </p:cNvPr>
          <p:cNvCxnSpPr>
            <a:cxnSpLocks/>
          </p:cNvCxnSpPr>
          <p:nvPr/>
        </p:nvCxnSpPr>
        <p:spPr>
          <a:xfrm flipV="1">
            <a:off x="217466" y="5694780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3BE28B4C-6FCF-43D2-A8E1-C8021C5AAE86}"/>
              </a:ext>
            </a:extLst>
          </p:cNvPr>
          <p:cNvSpPr/>
          <p:nvPr/>
        </p:nvSpPr>
        <p:spPr>
          <a:xfrm>
            <a:off x="4873160" y="5829615"/>
            <a:ext cx="209628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AFAEBBD-075C-4D55-8AA3-FEAA6FFACCEE}"/>
              </a:ext>
            </a:extLst>
          </p:cNvPr>
          <p:cNvSpPr txBox="1"/>
          <p:nvPr/>
        </p:nvSpPr>
        <p:spPr>
          <a:xfrm>
            <a:off x="4698772" y="6082572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1D1A285-C1C3-4CBE-B07C-BC0F4C907909}"/>
              </a:ext>
            </a:extLst>
          </p:cNvPr>
          <p:cNvSpPr txBox="1"/>
          <p:nvPr/>
        </p:nvSpPr>
        <p:spPr>
          <a:xfrm>
            <a:off x="3757150" y="6374450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08176C75-922A-4C9C-8425-28DFCCB25D87}"/>
              </a:ext>
            </a:extLst>
          </p:cNvPr>
          <p:cNvCxnSpPr>
            <a:cxnSpLocks/>
          </p:cNvCxnSpPr>
          <p:nvPr/>
        </p:nvCxnSpPr>
        <p:spPr>
          <a:xfrm flipV="1">
            <a:off x="3772288" y="5673358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>
            <a:extLst>
              <a:ext uri="{FF2B5EF4-FFF2-40B4-BE49-F238E27FC236}">
                <a16:creationId xmlns:a16="http://schemas.microsoft.com/office/drawing/2014/main" id="{FDE813A3-D6C6-4DEC-8FF7-92EBA84FC222}"/>
              </a:ext>
            </a:extLst>
          </p:cNvPr>
          <p:cNvCxnSpPr>
            <a:cxnSpLocks/>
          </p:cNvCxnSpPr>
          <p:nvPr/>
        </p:nvCxnSpPr>
        <p:spPr>
          <a:xfrm flipV="1">
            <a:off x="7006228" y="5657699"/>
            <a:ext cx="2670" cy="1378051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>
            <a:extLst>
              <a:ext uri="{FF2B5EF4-FFF2-40B4-BE49-F238E27FC236}">
                <a16:creationId xmlns:a16="http://schemas.microsoft.com/office/drawing/2014/main" id="{2417C192-CD65-424E-961D-E86C8F6F112C}"/>
              </a:ext>
            </a:extLst>
          </p:cNvPr>
          <p:cNvCxnSpPr>
            <a:cxnSpLocks/>
          </p:cNvCxnSpPr>
          <p:nvPr/>
        </p:nvCxnSpPr>
        <p:spPr>
          <a:xfrm flipV="1">
            <a:off x="3777761" y="7035094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>
            <a:extLst>
              <a:ext uri="{FF2B5EF4-FFF2-40B4-BE49-F238E27FC236}">
                <a16:creationId xmlns:a16="http://schemas.microsoft.com/office/drawing/2014/main" id="{00AFC824-8B28-43FF-AE6F-66D8621DA83D}"/>
              </a:ext>
            </a:extLst>
          </p:cNvPr>
          <p:cNvCxnSpPr>
            <a:cxnSpLocks/>
          </p:cNvCxnSpPr>
          <p:nvPr/>
        </p:nvCxnSpPr>
        <p:spPr>
          <a:xfrm flipV="1">
            <a:off x="3788588" y="5694780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5E7CBF96-C56F-4704-8596-AD98D97F10D1}"/>
              </a:ext>
            </a:extLst>
          </p:cNvPr>
          <p:cNvSpPr txBox="1"/>
          <p:nvPr/>
        </p:nvSpPr>
        <p:spPr>
          <a:xfrm>
            <a:off x="3405887" y="6053573"/>
            <a:ext cx="17452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+</a:t>
            </a:r>
            <a:endParaRPr lang="ru-RU" sz="4000" b="1" dirty="0"/>
          </a:p>
        </p:txBody>
      </p:sp>
      <p:sp>
        <p:nvSpPr>
          <p:cNvPr id="40" name="Прямоугольник 39">
            <a:extLst>
              <a:ext uri="{FF2B5EF4-FFF2-40B4-BE49-F238E27FC236}">
                <a16:creationId xmlns:a16="http://schemas.microsoft.com/office/drawing/2014/main" id="{07BA5D5E-FB7A-4F0E-936A-8FD764395452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35C5FE55-DB28-4897-A4E8-A576532B7E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FBCBEA6F-7E85-4B6D-A75C-D2D78FC45E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52" name="Скругленный прямоугольник 20">
            <a:extLst>
              <a:ext uri="{FF2B5EF4-FFF2-40B4-BE49-F238E27FC236}">
                <a16:creationId xmlns:a16="http://schemas.microsoft.com/office/drawing/2014/main" id="{AB11DD2C-1BC0-42ED-B1B5-321BF5D16FBC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53" name="Скругленный прямоугольник 20">
            <a:extLst>
              <a:ext uri="{FF2B5EF4-FFF2-40B4-BE49-F238E27FC236}">
                <a16:creationId xmlns:a16="http://schemas.microsoft.com/office/drawing/2014/main" id="{24593638-28C8-4BEE-8305-2114325EF3CE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FFD4A6F8-9A2D-4044-B6FD-EE1EEFF64D3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626059"/>
            <a:ext cx="432682" cy="309059"/>
          </a:xfrm>
          <a:prstGeom prst="rect">
            <a:avLst/>
          </a:prstGeom>
        </p:spPr>
      </p:pic>
      <p:pic>
        <p:nvPicPr>
          <p:cNvPr id="55" name="Рисунок 54">
            <a:extLst>
              <a:ext uri="{FF2B5EF4-FFF2-40B4-BE49-F238E27FC236}">
                <a16:creationId xmlns:a16="http://schemas.microsoft.com/office/drawing/2014/main" id="{5BB8A41D-668F-46E0-A66C-D34E5E1C3EE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3991340E-48FF-4A1F-988F-796C4D7CE56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7592" y="5947690"/>
            <a:ext cx="355600" cy="355600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0330C908-1561-4A94-9FA4-BB0B2712599D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93656" y="6002292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9380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СВЯЗИ, В ТОМ ЧИСЛЕ ШИРОКОПОЛОСНОГО ДОСТУПА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 ИНФОРМАЦИОННО-ТЕЛЕКОММУНИКАЦИОННОЙ СЕТИ «ИНТЕРНЕТ»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041335" y="376305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689205" y="396418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58,8%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6970" y="4648641"/>
            <a:ext cx="51636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1668" y="3473255"/>
            <a:ext cx="56145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76218" y="3959952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935567" y="5098649"/>
            <a:ext cx="1376155" cy="30031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 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409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001AADEE-C306-4421-B4A3-5FDC13351BBB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2665E097-3B81-472E-91C9-37ADE6F223F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316712FC-0A83-45A4-891D-19D74F52FC4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0" name="Скругленный прямоугольник 20">
            <a:extLst>
              <a:ext uri="{FF2B5EF4-FFF2-40B4-BE49-F238E27FC236}">
                <a16:creationId xmlns:a16="http://schemas.microsoft.com/office/drawing/2014/main" id="{258976AB-304C-46A7-A632-04A7265B3081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1" name="Скругленный прямоугольник 20">
            <a:extLst>
              <a:ext uri="{FF2B5EF4-FFF2-40B4-BE49-F238E27FC236}">
                <a16:creationId xmlns:a16="http://schemas.microsoft.com/office/drawing/2014/main" id="{79EE0AAD-7BE5-4B7A-ADD1-F8456B67842D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72FDBEF6-5BD2-4A53-BA34-604CFFE18E6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816209"/>
            <a:ext cx="432682" cy="309059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74780AF7-C00B-421F-89BE-E6B6C53EFC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76988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ПЛЕМЕННОГО ЖИВОТНОВОДСТВА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610742" y="21943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244067" y="271724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42,1%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38,8%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41,6%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511322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39933" y="3501475"/>
            <a:ext cx="51369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27057" y="393898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601830" y="4935118"/>
            <a:ext cx="2198441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15636F3A-A01E-4BD3-AEE3-92A43A39384C}"/>
              </a:ext>
            </a:extLst>
          </p:cNvPr>
          <p:cNvSpPr/>
          <p:nvPr/>
        </p:nvSpPr>
        <p:spPr>
          <a:xfrm>
            <a:off x="1300666" y="5784281"/>
            <a:ext cx="2204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C6E56EB-0F19-4252-AF2B-12826A1BBB4B}"/>
              </a:ext>
            </a:extLst>
          </p:cNvPr>
          <p:cNvSpPr txBox="1"/>
          <p:nvPr/>
        </p:nvSpPr>
        <p:spPr>
          <a:xfrm>
            <a:off x="1161233" y="6044191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</a:t>
            </a:r>
            <a:endParaRPr lang="ru-RU" sz="1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747D299-AB93-4490-9700-BFD868D72B8E}"/>
              </a:ext>
            </a:extLst>
          </p:cNvPr>
          <p:cNvSpPr txBox="1"/>
          <p:nvPr/>
        </p:nvSpPr>
        <p:spPr>
          <a:xfrm>
            <a:off x="219611" y="6336069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74DF2BA1-B391-4082-A7D3-32B35BD237E6}"/>
              </a:ext>
            </a:extLst>
          </p:cNvPr>
          <p:cNvCxnSpPr>
            <a:cxnSpLocks/>
          </p:cNvCxnSpPr>
          <p:nvPr/>
        </p:nvCxnSpPr>
        <p:spPr>
          <a:xfrm flipV="1">
            <a:off x="234749" y="5634977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9C818A44-4200-4FA9-88EA-E64626CFE700}"/>
              </a:ext>
            </a:extLst>
          </p:cNvPr>
          <p:cNvCxnSpPr>
            <a:cxnSpLocks/>
          </p:cNvCxnSpPr>
          <p:nvPr/>
        </p:nvCxnSpPr>
        <p:spPr>
          <a:xfrm flipV="1">
            <a:off x="3468689" y="5619318"/>
            <a:ext cx="2670" cy="1378051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A1A68465-6FA9-45B6-BC94-62F0CA569366}"/>
              </a:ext>
            </a:extLst>
          </p:cNvPr>
          <p:cNvCxnSpPr>
            <a:cxnSpLocks/>
          </p:cNvCxnSpPr>
          <p:nvPr/>
        </p:nvCxnSpPr>
        <p:spPr>
          <a:xfrm flipV="1">
            <a:off x="240222" y="6996713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B0772091-A579-412C-8913-C9717A7A188D}"/>
              </a:ext>
            </a:extLst>
          </p:cNvPr>
          <p:cNvCxnSpPr>
            <a:cxnSpLocks/>
          </p:cNvCxnSpPr>
          <p:nvPr/>
        </p:nvCxnSpPr>
        <p:spPr>
          <a:xfrm flipV="1">
            <a:off x="251049" y="5656399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DCC2A5D7-A302-4F13-8C0F-FF2F47FF10DB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65B9D3C9-7C3A-4515-A2B8-491EB1E770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2DCCDAEB-B4D6-4CE4-A0EC-F00554C63AC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1" name="Скругленный прямоугольник 20">
            <a:extLst>
              <a:ext uri="{FF2B5EF4-FFF2-40B4-BE49-F238E27FC236}">
                <a16:creationId xmlns:a16="http://schemas.microsoft.com/office/drawing/2014/main" id="{FA9682E2-82DB-41BC-B15A-D40742D4373B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2" name="Скругленный прямоугольник 20">
            <a:extLst>
              <a:ext uri="{FF2B5EF4-FFF2-40B4-BE49-F238E27FC236}">
                <a16:creationId xmlns:a16="http://schemas.microsoft.com/office/drawing/2014/main" id="{FA0BD4E5-D67E-4212-84E6-6616DCE153A0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A9BDE556-73FA-4EC5-992B-051E75F319D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626059"/>
            <a:ext cx="432682" cy="309059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3775F3E7-6F23-45C4-AB8F-98D954AA79F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3A67C8C2-B2A6-4B4C-9131-A4219F6B8BDC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7591" y="5947689"/>
            <a:ext cx="436133" cy="43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12409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ЖИЛИЩНОГО СТРОИТЕЛЬСТВА, ЗА ИСКЛЮЧЕНИЕМ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ИНДИВИДУАЛЬНОГО ЖИЛИЩНОГО СТРОИТЕЛЬСТВА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943868" y="515720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861109" y="513951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55,2%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54,1%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470945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1668" y="3448702"/>
            <a:ext cx="51369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719065" y="388364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601830" y="4935118"/>
            <a:ext cx="2198441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4" y="1100530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808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201F6B2-1871-4C4A-B4FC-8EF56BC8AA8F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4A191C5C-ED27-4D11-9392-573EF0D6A44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D3C3E379-1758-4A5B-BF1E-60178DEFE4B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9C49968B-86EF-4E71-AD77-181316E0056E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214EA74B-DA87-40D2-89CB-8DC529D8F4BD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992DEF00-4ED9-4AE8-BF78-BE7C9A5971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626059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63A217D-6A9D-476C-99CE-21C9E216B3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82777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ДОРОЖНОЙ ДЕЯТЕЛЬНОСТИ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(ЗА ИСКЛЮЧЕНИЕМ ПРОЕКТИРОВАНИЯ)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537313" y="464761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080073" y="47146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44,2%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48%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9532" y="4495986"/>
            <a:ext cx="5477355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</a:p>
          <a:p>
            <a:r>
              <a:rPr lang="ru-RU" dirty="0">
                <a:latin typeface="Muller Narrow Light" panose="00000400000000000000" pitchFamily="50" charset="-52"/>
              </a:rPr>
              <a:t>           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39933" y="3442706"/>
            <a:ext cx="5432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84944" y="3892954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517074" y="4935117"/>
            <a:ext cx="2655758" cy="615957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представления о конкуренции </a:t>
            </a:r>
          </a:p>
          <a:p>
            <a:pPr algn="ctr"/>
            <a:r>
              <a:rPr lang="ru-RU" sz="15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размыты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357960" y="1041104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7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9847F8C-8CCB-4637-BA95-3269334EA57C}"/>
              </a:ext>
            </a:extLst>
          </p:cNvPr>
          <p:cNvSpPr/>
          <p:nvPr/>
        </p:nvSpPr>
        <p:spPr>
          <a:xfrm>
            <a:off x="6858932" y="2818504"/>
            <a:ext cx="5658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74DD059-E07C-4C99-BBEA-D7E013E572F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498F0BD9-A040-484A-9E03-FA5CF00AF3C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3BF54F13-CA4B-4F03-BCE4-1F6759F696C0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B62528AF-A145-4F88-BB05-74192DFBEB10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1915ABFE-2E6C-4AF3-83EA-F13BCEC6FD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626059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7DC0189-4755-40DB-899A-371A1488DAB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437497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АРХИТЕКТУРНО-СТРОИТЕЛЬНОГО ПРОЕКТИРОВАНИЯ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125200" y="252922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689205" y="21898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43,5%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48,2%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702451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1668" y="3368970"/>
            <a:ext cx="561451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</a:t>
            </a:r>
            <a:r>
              <a:rPr lang="en-US" dirty="0">
                <a:latin typeface="Muller Narrow Light" panose="00000400000000000000" pitchFamily="50" charset="-52"/>
              </a:rPr>
              <a:t>/</a:t>
            </a:r>
            <a:r>
              <a:rPr lang="ru-RU" dirty="0">
                <a:latin typeface="Muller Narrow Light" panose="00000400000000000000" pitchFamily="50" charset="-52"/>
              </a:rPr>
              <a:t>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941028" y="385022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558925" y="5184614"/>
            <a:ext cx="2198441" cy="36047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СЛАБО-УМЕРЕННАЯ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265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C2C07A2-D063-46C4-8510-685C53E99480}"/>
              </a:ext>
            </a:extLst>
          </p:cNvPr>
          <p:cNvSpPr/>
          <p:nvPr/>
        </p:nvSpPr>
        <p:spPr>
          <a:xfrm>
            <a:off x="6858932" y="2818504"/>
            <a:ext cx="5678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B220BBE-8CE1-47A8-8653-20F1E88645C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8D33FDE-B2B0-4496-9AE4-305C291741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257A94D0-5869-442A-8D70-A60AFB0D63DD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0B5F44A2-8A03-49F9-899D-1B26CAD396A3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3099D83C-B2E8-4385-8DE6-C646D63633C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780588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03AFE4F-CD8F-4E8D-AAB8-EC3C7A6E20A1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16813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ВЫЛОВА ВОДНЫХ БИОРЕСУРСОВ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758516" y="21898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73875" y="21898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46,3%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43,5%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48,5%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5233150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1668" y="3380433"/>
            <a:ext cx="561451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</a:t>
            </a:r>
            <a:r>
              <a:rPr lang="en-US" dirty="0">
                <a:latin typeface="Muller Narrow Light" panose="00000400000000000000" pitchFamily="50" charset="-52"/>
              </a:rPr>
              <a:t>/</a:t>
            </a:r>
            <a:r>
              <a:rPr lang="ru-RU" dirty="0">
                <a:latin typeface="Muller Narrow Light" panose="00000400000000000000" pitchFamily="50" charset="-52"/>
              </a:rPr>
              <a:t>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необходимость установления партнерских отношений с органами власти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07393" y="377869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601830" y="5667716"/>
            <a:ext cx="1920820" cy="33119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скорее 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120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E31BE465-9C2F-46D4-A231-0B577616BD56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44400E4-FC82-4A40-8A1F-0E78528C25C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F23E7728-5C41-4D51-8BD6-F224902E3E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CF665FB5-2E11-4A31-98C4-DA3D3E4F2F18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3B193982-BB61-405F-A79F-19687D5F7678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273167E-D1A6-4269-BB8C-3C8A77526D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8986" y="5419435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C52EDAC-7BC9-4B80-BCC9-D5784E3683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80459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ПЕРЕРАБОТКИ ВОДНЫХ РЕСУРСОВ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537313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08623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42,8%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46,3%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889830"/>
            <a:ext cx="5091012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                       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39933" y="3453864"/>
            <a:ext cx="543289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сложность/затянутость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768063" y="3902763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582523" y="5549049"/>
            <a:ext cx="2617455" cy="47882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представления о конкуренции </a:t>
            </a:r>
          </a:p>
          <a:p>
            <a:pPr algn="ctr"/>
            <a:r>
              <a:rPr lang="ru-RU" sz="15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размыты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120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9E9F2BE-461D-4221-A92A-3C141C1102B7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B5DF55B-F064-4577-857C-3B23366E027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46629AA-94DB-49EF-A431-D96863769A0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B403253C-6A4A-4C60-B815-704F45B4D7A9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07B941D9-E2FE-41CD-BF79-4B072FB31D35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C2E0D004-379A-4039-B40D-91EE62A282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5045309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D6AFD8C-60C5-4FC5-B4D1-F79381E46D5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3342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4</a:t>
            </a:fld>
            <a:endParaRPr lang="ru-RU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АДМИНИСТРАТИВНЫЕ БАРЬЕРЫ И ОЦЕНКА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СОСТОЯНИЯ КОНКУРЕНТНОЙ СРЕДЫ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9696351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1879099" y="251660"/>
            <a:ext cx="6858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0800000" flipV="1">
            <a:off x="944973" y="1014106"/>
            <a:ext cx="112925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условия ведения бизнеса соответствуют показателям </a:t>
            </a:r>
            <a:r>
              <a:rPr lang="ru-RU" sz="3200" dirty="0">
                <a:solidFill>
                  <a:srgbClr val="0082C8"/>
                </a:solidFill>
                <a:latin typeface="Muller Narrow Light" panose="00000400000000000000" pitchFamily="50" charset="-52"/>
                <a:cs typeface="Arial" panose="020B0604020202020204" pitchFamily="34" charset="0"/>
              </a:rPr>
              <a:t>умеренной конкуренции </a:t>
            </a:r>
            <a:r>
              <a:rPr lang="ru-RU" sz="2000" dirty="0">
                <a:latin typeface="Muller Narrow Light" panose="00000400000000000000" pitchFamily="50" charset="-52"/>
                <a:cs typeface="Arial" panose="020B0604020202020204" pitchFamily="34" charset="0"/>
              </a:rPr>
              <a:t>(менее 50%)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080935" y="1528770"/>
            <a:ext cx="76137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Только 21%  предпринимателей указали на значительное количество конкурентов (более 8)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052144" y="1985694"/>
            <a:ext cx="61184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более 50% административных барьеров оцениваются, как преодолимые без существенных затрат или как отсутствующие совсем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063299" y="3155246"/>
            <a:ext cx="61741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наблюдается сокращение уровня административных барьеров на 5 и более процентов за последние 3 года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844628" y="5187665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6057355" y="4397624"/>
            <a:ext cx="623868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эффективность деятельности органов власти в части влияния на бизнес высоко оценивается предпринимателями (уровень удовлетворенности 77%)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57355" y="2570471"/>
            <a:ext cx="6113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наличие возможности недискриминационного доступа на товарные рынки региона оценивается неоднозначно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063300" y="3755280"/>
            <a:ext cx="6180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совокупное количество обращений в надзорные органы субъектов предпринимательской деятельности не сокращается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963821" y="5332204"/>
            <a:ext cx="5146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Существенные административные барьеры для ведения текущей деятельности предпринимателей или открытия нового бизнеса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063300" y="5291548"/>
            <a:ext cx="517481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сложность/ затянутость процедуры получения лицензий (29%) 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063300" y="5641510"/>
            <a:ext cx="19111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высокие налоги (24%)</a:t>
            </a:r>
          </a:p>
        </p:txBody>
      </p:sp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7CF5DA88-A478-C648-966B-2738CA7C13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32" y="5429847"/>
            <a:ext cx="355600" cy="393700"/>
          </a:xfrm>
          <a:prstGeom prst="rect">
            <a:avLst/>
          </a:prstGeom>
        </p:spPr>
      </p:pic>
      <p:sp>
        <p:nvSpPr>
          <p:cNvPr id="25" name="Равнобедренный треугольник 24"/>
          <p:cNvSpPr/>
          <p:nvPr/>
        </p:nvSpPr>
        <p:spPr>
          <a:xfrm rot="5400000">
            <a:off x="4878429" y="6052624"/>
            <a:ext cx="1751476" cy="221154"/>
          </a:xfrm>
          <a:prstGeom prst="triangl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6" name="Равнобедренный треугольник 25"/>
          <p:cNvSpPr/>
          <p:nvPr/>
        </p:nvSpPr>
        <p:spPr>
          <a:xfrm rot="5400000">
            <a:off x="4388305" y="3355722"/>
            <a:ext cx="2852388" cy="364832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966185" y="2672999"/>
            <a:ext cx="3844322" cy="1246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500" dirty="0">
                <a:latin typeface="Muller Narrow Light" panose="00000400000000000000" pitchFamily="50" charset="-52"/>
                <a:cs typeface="Arial" panose="020B0604020202020204" pitchFamily="34" charset="0"/>
              </a:rPr>
              <a:t>Административные барьеры: </a:t>
            </a:r>
          </a:p>
          <a:p>
            <a:r>
              <a:rPr lang="ru-RU" sz="2500" dirty="0">
                <a:latin typeface="Muller Narrow Light" panose="00000400000000000000" pitchFamily="50" charset="-52"/>
                <a:cs typeface="Arial" panose="020B0604020202020204" pitchFamily="34" charset="0"/>
              </a:rPr>
              <a:t>недостаточно благоприятная </a:t>
            </a:r>
          </a:p>
          <a:p>
            <a:r>
              <a:rPr lang="ru-RU" sz="2500" dirty="0">
                <a:latin typeface="Muller Narrow Light" panose="00000400000000000000" pitchFamily="50" charset="-52"/>
                <a:cs typeface="Arial" panose="020B0604020202020204" pitchFamily="34" charset="0"/>
              </a:rPr>
              <a:t>ситуация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B226360E-9B6C-A44A-A856-0A02473F72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597" y="2791495"/>
            <a:ext cx="355600" cy="330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90347" y="106505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30" name="TextBox 29"/>
          <p:cNvSpPr txBox="1"/>
          <p:nvPr/>
        </p:nvSpPr>
        <p:spPr>
          <a:xfrm>
            <a:off x="6063300" y="6016915"/>
            <a:ext cx="56350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нестабильность российского законодательства, регулирующего предпринимательскую деятельность (</a:t>
            </a:r>
            <a:r>
              <a:rPr lang="en-US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1</a:t>
            </a:r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4%)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092556" y="6659405"/>
            <a:ext cx="5635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  <a:cs typeface="Arial" panose="020B0604020202020204" pitchFamily="34" charset="0"/>
              </a:rPr>
              <a:t>сложность получения доступа к земельным участкам (12%)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07549" y="758000"/>
            <a:ext cx="1172147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latin typeface="Muller Narrow Light" panose="00000400000000000000" pitchFamily="50" charset="-52"/>
                <a:cs typeface="Arial" panose="020B0604020202020204" pitchFamily="34" charset="0"/>
              </a:rPr>
              <a:t>*опросы предпринимателей и населения Мурманской области проводились в рамках исполнения государственного контракта № 2519019836220000001 от 24.09.2020</a:t>
            </a:r>
          </a:p>
        </p:txBody>
      </p:sp>
    </p:spTree>
    <p:extLst>
      <p:ext uri="{BB962C8B-B14F-4D97-AF65-F5344CB8AC3E}">
        <p14:creationId xmlns:p14="http://schemas.microsoft.com/office/powerpoint/2010/main" val="166380598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ТОВАРНОЙ АКВАКУЛЬТУРЫ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266926" y="21898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587776" y="260985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42,1%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44%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45,2%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664846"/>
            <a:ext cx="50996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39933" y="3317060"/>
            <a:ext cx="561451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</a:t>
            </a:r>
            <a:r>
              <a:rPr lang="en-US" dirty="0">
                <a:latin typeface="Muller Narrow Light" panose="00000400000000000000" pitchFamily="50" charset="-52"/>
              </a:rPr>
              <a:t>/</a:t>
            </a:r>
            <a:r>
              <a:rPr lang="ru-RU" dirty="0">
                <a:latin typeface="Muller Narrow Light" panose="00000400000000000000" pitchFamily="50" charset="-52"/>
              </a:rPr>
              <a:t>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66387" y="376970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807700" y="5138239"/>
            <a:ext cx="1556512" cy="288353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25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039803F-669E-466A-B1C7-C833DCB9A291}"/>
              </a:ext>
            </a:extLst>
          </p:cNvPr>
          <p:cNvSpPr/>
          <p:nvPr/>
        </p:nvSpPr>
        <p:spPr>
          <a:xfrm>
            <a:off x="6858932" y="2818504"/>
            <a:ext cx="5658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EE046FCB-1EC6-4631-9F2D-B56EE2B491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55B95499-0EA1-44C5-BCAD-8525931DD97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4B8F50F0-DFE8-441D-BE99-F69ECC170073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288D972E-CA0B-4301-8E60-084D5E1FA72C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0433218-D21A-4F53-9E4E-262AC56D25F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829180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88FF7E91-91F3-4B8C-83D7-944AA711D38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46427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УСЛУГ ПО СБОРУ И ТРАНСПОРТИРОВАНИЯ ТКО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94281" y="22165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358744" y="21449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53,1%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743635"/>
            <a:ext cx="50996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80%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30056" y="3384070"/>
            <a:ext cx="561451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736718" y="3833222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816025" y="5209983"/>
            <a:ext cx="1556512" cy="317145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22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C6BAAB9-D277-410A-8D9D-989C504732F8}"/>
              </a:ext>
            </a:extLst>
          </p:cNvPr>
          <p:cNvSpPr/>
          <p:nvPr/>
        </p:nvSpPr>
        <p:spPr>
          <a:xfrm>
            <a:off x="6858932" y="2818504"/>
            <a:ext cx="5682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80%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9A28AF16-2FDD-4C8F-AA7B-F2FBA8C3853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C91AE39-D3E9-4885-ACD3-EB0E7BAC125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D91B06A2-FFC8-4E53-AE1A-61D3770C8CF0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5C6B58E2-B22D-492C-8212-282D8EB704AE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F0EF6F34-2E98-4732-8D47-3146CDA14F8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958968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AC027F06-9D0F-4FF4-B7D3-B2999EE3ED1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52698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ПОСТАВКИ СЖИЖЕННОГО ГАЗА В БАЛЛОНАХ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94281" y="22165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358744" y="214497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49,1%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60657" y="4529793"/>
            <a:ext cx="509960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03227" y="3474454"/>
            <a:ext cx="520985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НЕТ ОГРАНИЧЕНИЙ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659909" y="3914239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dirty="0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802784" y="5043293"/>
            <a:ext cx="1458167" cy="27546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ОРГАНИЗАЦИЯ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5333BBB-74E1-4E4D-BE05-0C4755D6E99C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23CCEE4-0A2C-4CF0-96B6-CA33793B093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B2A17C95-B2BF-432F-90E5-D554002303F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5B3DAEAB-2BD8-43A5-9BFC-7DB8638678FB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84D21C93-DED1-4AAC-8463-CC160D7CE47C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E2DE8CDF-A28F-41BA-AD54-3347FD53831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626059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33762A9-BC41-409F-B7DF-F56F4432C0B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5615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83099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ОКАЗАНИЯ УСЛУГ ПО ПЕРЕВОЗКЕ ПАССАЖИРОВ И БАГАЖА </a:t>
            </a:r>
          </a:p>
          <a:p>
            <a:pPr algn="ctr"/>
            <a:r>
              <a:rPr lang="ru-RU" sz="24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ЛЕГКОВЫМ ТАКСИ НА ТЕРРИТОРИИ СУБЪЕКТА РОССИЙСКОЙ ФЕДЕРАЦИИ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11722" y="32401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449891" y="406250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53,1%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54,8%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518394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30056" y="3380535"/>
            <a:ext cx="561451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НЕТ ОГРАНИЧЕНИЙ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965874" y="3782021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999429" y="4966935"/>
            <a:ext cx="1425655" cy="33504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73746" y="1090924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68</a:t>
            </a:r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71AECAB-A0F1-486D-84FB-37C3CD2C9D3B}"/>
              </a:ext>
            </a:extLst>
          </p:cNvPr>
          <p:cNvSpPr/>
          <p:nvPr/>
        </p:nvSpPr>
        <p:spPr>
          <a:xfrm>
            <a:off x="6858932" y="2818504"/>
            <a:ext cx="56829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80%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CE69A61-F8C7-4159-A99E-CA9C98AD5A9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01C7FD1F-ADDE-4E0C-A941-E24990294C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684B6512-CFF9-44E2-AC66-47E5F02722EE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644DA131-479D-4B7A-989D-30CBAD81DB06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2A38B27D-CB7A-4DA6-B7CA-8A4F03E9CF1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626059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2426890C-3A3E-47D8-8901-74D02E64EC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273880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ЛЕГКОЙ ПРОМЫШЛЕННОСТИ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316087" y="22165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576997" y="243994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41,2%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44,7%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42,7%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800973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06840" y="3357399"/>
            <a:ext cx="5614514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400" dirty="0">
                <a:latin typeface="Muller Narrow Light" panose="00000400000000000000" pitchFamily="50" charset="-52"/>
              </a:rPr>
              <a:t>(ВЫРАЖЕНЫ НЕЗНАЧИТЕЛЬНО)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</a:t>
            </a:r>
            <a:r>
              <a:rPr lang="en-US" dirty="0">
                <a:latin typeface="Muller Narrow Light" panose="00000400000000000000" pitchFamily="50" charset="-52"/>
              </a:rPr>
              <a:t>/</a:t>
            </a:r>
            <a:r>
              <a:rPr lang="ru-RU" dirty="0">
                <a:latin typeface="Muller Narrow Light" panose="00000400000000000000" pitchFamily="50" charset="-52"/>
              </a:rPr>
              <a:t>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941028" y="380468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005710" y="5296867"/>
            <a:ext cx="1920820" cy="285669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скорее 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43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41F8629C-D4FF-4168-B049-B941BC9C41D3}"/>
              </a:ext>
            </a:extLst>
          </p:cNvPr>
          <p:cNvSpPr/>
          <p:nvPr/>
        </p:nvSpPr>
        <p:spPr>
          <a:xfrm>
            <a:off x="6858932" y="2818504"/>
            <a:ext cx="5678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39B47CE-AB9E-41B1-AE01-28FA6B9481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6F2998A8-EE9C-4C6C-BB2B-8F1A8A303CD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6A17EDF0-D744-49B5-B622-9B263680FB7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0B145D5E-DCBE-40CA-82C8-0ED62F52C6AE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174441C8-B31D-4668-9967-8F6F33848B0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984947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06DCEA98-C1AB-4B29-91DC-DA60240A0769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581883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ОБРАБОТКИ ДРЕВЕСИНЫ И ПРОИЗВОДСТВА ИЗДЕЛИЙ ИЗ ДЕРЕВА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788877" y="174264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28766" y="251153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42,3%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41,6%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5044614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1668" y="3452196"/>
            <a:ext cx="5614514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</a:t>
            </a:r>
            <a:r>
              <a:rPr lang="en-US" dirty="0">
                <a:latin typeface="Muller Narrow Light" panose="00000400000000000000" pitchFamily="50" charset="-52"/>
              </a:rPr>
              <a:t>/</a:t>
            </a:r>
            <a:r>
              <a:rPr lang="ru-RU" dirty="0">
                <a:latin typeface="Muller Narrow Light" panose="00000400000000000000" pitchFamily="50" charset="-52"/>
              </a:rPr>
              <a:t>затянутость процедуры получения лицензий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66386" y="3908700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166555" y="5520134"/>
            <a:ext cx="1622322" cy="327505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46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C5745999-BB2C-4A4B-8D5A-DA39A20B0610}"/>
              </a:ext>
            </a:extLst>
          </p:cNvPr>
          <p:cNvSpPr/>
          <p:nvPr/>
        </p:nvSpPr>
        <p:spPr>
          <a:xfrm>
            <a:off x="6858932" y="2818504"/>
            <a:ext cx="5658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B4A39D4E-1F7E-4677-96A2-0767CDE9F43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C4FFCB1C-04EF-4903-8BAE-671701030E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30DDA892-BC6A-4468-93C7-2FD5BBB8DE57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868E444E-6344-4F12-9ADE-6A874E480F87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5EBB1E10-35DE-43C6-9718-DD2A8493A41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5181026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62A62051-9E98-4815-B217-53590F5ED21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88823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ПРОИЗВОДСТВА КИРПИЧА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996539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669062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43,7%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43,5%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42,8%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6969" y="4529151"/>
            <a:ext cx="50910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100%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523592" y="3428791"/>
            <a:ext cx="5432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НЕТ ОГРАНИЧЕНИЙ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695488" y="385022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9601830" y="5038458"/>
            <a:ext cx="2066848" cy="28513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нет конкуренции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ОРГАНИЗАЦИЯ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10A7E14-7909-45E9-89CA-09C55611BC45}"/>
              </a:ext>
            </a:extLst>
          </p:cNvPr>
          <p:cNvSpPr/>
          <p:nvPr/>
        </p:nvSpPr>
        <p:spPr>
          <a:xfrm>
            <a:off x="6858932" y="2818504"/>
            <a:ext cx="548579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FC38F8C-6575-4D0C-BAB6-C502E504C99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A28D343D-859A-4AC2-923F-208053E43C3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0E113B65-D310-4C0C-9027-2660788B8504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DAB1B374-A2B0-404F-BB1C-8E2E58D62797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A7B695F-1115-4E59-85EF-6A457477E8D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626059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D6F3C2AE-754E-435E-8D07-571B26AFDD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92622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ПРОИЗВОДСТВА БЕТОНА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941028" y="263615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004037" y="266332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43,2%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41,1%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40,7%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5557801"/>
            <a:ext cx="574400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1668" y="3370920"/>
            <a:ext cx="56145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latin typeface="Muller Narrow Light" panose="00000400000000000000" pitchFamily="50" charset="-52"/>
              </a:rPr>
              <a:t>(НЕЗНАЧИТЕЛЬНО ВЫРАЖЕНЫ)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иные действия</a:t>
            </a:r>
            <a:r>
              <a:rPr lang="en-US" dirty="0">
                <a:latin typeface="Muller Narrow Light" panose="00000400000000000000" pitchFamily="50" charset="-52"/>
              </a:rPr>
              <a:t>/</a:t>
            </a:r>
            <a:r>
              <a:rPr lang="ru-RU" dirty="0">
                <a:latin typeface="Muller Narrow Light" panose="00000400000000000000" pitchFamily="50" charset="-52"/>
              </a:rPr>
              <a:t>давление со стороны органов власти</a:t>
            </a:r>
          </a:p>
          <a:p>
            <a:pPr algn="ctr"/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939883" y="380347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212918" y="6069111"/>
            <a:ext cx="1622322" cy="27008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12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3FA08C8A-808C-4885-BFFF-D91D779827F8}"/>
              </a:ext>
            </a:extLst>
          </p:cNvPr>
          <p:cNvSpPr/>
          <p:nvPr/>
        </p:nvSpPr>
        <p:spPr>
          <a:xfrm>
            <a:off x="6858932" y="2818504"/>
            <a:ext cx="565892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57E7C0F8-E5EF-4A8F-981D-672D2FC158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7E0D6DC-D3AE-4A5E-A14E-021DD78C494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A66DF04F-6638-41D1-8C39-7F2ECA69BEC2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0FD1E062-E234-4CAC-B939-02FB6BA9DBD9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7C5ACFDE-E054-4510-B7F2-565906672A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5712947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1011FC9A-CA75-4451-B380-2B69B0A72D5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03213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ОКАЗАНИЯ УСЛУГ ПО РЕМОНТУ АВТОТРАНСПОРТНЫХ СРЕДСТВ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566118" y="184957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517423" y="267193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47,7%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52,5%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63304" y="4911772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39933" y="3341724"/>
            <a:ext cx="56145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latin typeface="Muller Narrow Light" panose="00000400000000000000" pitchFamily="50" charset="-52"/>
              </a:rPr>
              <a:t>(НЕЗНАЧИТЕЛЬНО ВЫРАЖЕНЫ)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975752" y="3745593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252587" y="5417999"/>
            <a:ext cx="1524000" cy="265888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УМЕРЕННАЯ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899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22C528A8-98D8-4813-AFB1-E528D8928D69}"/>
              </a:ext>
            </a:extLst>
          </p:cNvPr>
          <p:cNvSpPr/>
          <p:nvPr/>
        </p:nvSpPr>
        <p:spPr>
          <a:xfrm>
            <a:off x="6858932" y="2818504"/>
            <a:ext cx="56765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3818FFD-831F-487C-A616-F44B6A9C9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3E321AF4-5C89-4842-B5D1-5210CF19D8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2E2650D1-5D98-4610-81AB-57F2514DB650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0F79EA46-5A4B-429C-BE0F-162AC640C8D3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8E0B6DF7-4909-49EF-88AE-860FBF4941F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5034444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D08BF9E-C999-4E1D-8FAA-71E62BA4818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69436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СФЕРА НАРУЖНОЙ РЕКЛАМЫ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726152" y="227706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052520" y="227706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41,6%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45,2%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58932" y="4515773"/>
            <a:ext cx="50910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 УРОВЕНЬ КОНКУРЕНЦИИ</a:t>
            </a: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39933" y="3439487"/>
            <a:ext cx="543289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dirty="0">
                <a:latin typeface="Muller Narrow Light" panose="00000400000000000000" pitchFamily="50" charset="-52"/>
              </a:rPr>
              <a:t>НЕТ ОГРАНИЧЕНИЙ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884944" y="3851096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214408" y="5009247"/>
            <a:ext cx="1353685" cy="28341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437776" y="912576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182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ОРГАНИЗАЦИИ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4C73545-184C-40A5-995B-0E5E1C431BB2}"/>
              </a:ext>
            </a:extLst>
          </p:cNvPr>
          <p:cNvSpPr/>
          <p:nvPr/>
        </p:nvSpPr>
        <p:spPr>
          <a:xfrm>
            <a:off x="1337838" y="5832055"/>
            <a:ext cx="220443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 УРОВЕНЬ</a:t>
            </a:r>
            <a:endParaRPr lang="ru-RU" sz="1200" dirty="0">
              <a:latin typeface="Muller Narrow Light" panose="00000400000000000000" pitchFamily="50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A5D36F2-DCB4-46F9-9B08-02F8F64B8023}"/>
              </a:ext>
            </a:extLst>
          </p:cNvPr>
          <p:cNvSpPr txBox="1"/>
          <p:nvPr/>
        </p:nvSpPr>
        <p:spPr>
          <a:xfrm>
            <a:off x="1198405" y="6091965"/>
            <a:ext cx="230745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удовлетворенности </a:t>
            </a:r>
          </a:p>
          <a:p>
            <a:pPr algn="ctr"/>
            <a:r>
              <a:rPr lang="ru-RU" sz="18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уровнем цен</a:t>
            </a:r>
          </a:p>
          <a:p>
            <a:pPr algn="ctr"/>
            <a:r>
              <a:rPr lang="ru-RU" sz="1800" dirty="0">
                <a:latin typeface="Muller Narrow Light" panose="00000400000000000000" pitchFamily="50" charset="-52"/>
              </a:rPr>
              <a:t>(оценка потребителей)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60361F2-C314-4DAE-9AF2-9A8EBF4271EB}"/>
              </a:ext>
            </a:extLst>
          </p:cNvPr>
          <p:cNvSpPr txBox="1"/>
          <p:nvPr/>
        </p:nvSpPr>
        <p:spPr>
          <a:xfrm>
            <a:off x="256783" y="6383843"/>
            <a:ext cx="10792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ТОП 3</a:t>
            </a:r>
          </a:p>
          <a:p>
            <a:pPr algn="ctr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рынков</a:t>
            </a:r>
          </a:p>
        </p:txBody>
      </p:sp>
      <p:cxnSp>
        <p:nvCxnSpPr>
          <p:cNvPr id="26" name="Прямая соединительная линия 25">
            <a:extLst>
              <a:ext uri="{FF2B5EF4-FFF2-40B4-BE49-F238E27FC236}">
                <a16:creationId xmlns:a16="http://schemas.microsoft.com/office/drawing/2014/main" id="{782CA3B0-3C56-4522-97B4-0FFE820070BF}"/>
              </a:ext>
            </a:extLst>
          </p:cNvPr>
          <p:cNvCxnSpPr>
            <a:cxnSpLocks/>
          </p:cNvCxnSpPr>
          <p:nvPr/>
        </p:nvCxnSpPr>
        <p:spPr>
          <a:xfrm flipV="1">
            <a:off x="271921" y="5682751"/>
            <a:ext cx="3233941" cy="5763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>
            <a:extLst>
              <a:ext uri="{FF2B5EF4-FFF2-40B4-BE49-F238E27FC236}">
                <a16:creationId xmlns:a16="http://schemas.microsoft.com/office/drawing/2014/main" id="{60AE3673-0597-4AEE-8806-EDC25F2023BD}"/>
              </a:ext>
            </a:extLst>
          </p:cNvPr>
          <p:cNvCxnSpPr>
            <a:cxnSpLocks/>
          </p:cNvCxnSpPr>
          <p:nvPr/>
        </p:nvCxnSpPr>
        <p:spPr>
          <a:xfrm flipV="1">
            <a:off x="3505861" y="5667092"/>
            <a:ext cx="2670" cy="1378051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>
            <a:extLst>
              <a:ext uri="{FF2B5EF4-FFF2-40B4-BE49-F238E27FC236}">
                <a16:creationId xmlns:a16="http://schemas.microsoft.com/office/drawing/2014/main" id="{057FD927-2A38-4791-8D05-5FEA0F1F97DC}"/>
              </a:ext>
            </a:extLst>
          </p:cNvPr>
          <p:cNvCxnSpPr>
            <a:cxnSpLocks/>
          </p:cNvCxnSpPr>
          <p:nvPr/>
        </p:nvCxnSpPr>
        <p:spPr>
          <a:xfrm flipV="1">
            <a:off x="277394" y="7044487"/>
            <a:ext cx="3228469" cy="655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>
            <a:extLst>
              <a:ext uri="{FF2B5EF4-FFF2-40B4-BE49-F238E27FC236}">
                <a16:creationId xmlns:a16="http://schemas.microsoft.com/office/drawing/2014/main" id="{E3349379-53C9-4276-8461-F89FA23FD621}"/>
              </a:ext>
            </a:extLst>
          </p:cNvPr>
          <p:cNvCxnSpPr>
            <a:cxnSpLocks/>
          </p:cNvCxnSpPr>
          <p:nvPr/>
        </p:nvCxnSpPr>
        <p:spPr>
          <a:xfrm flipV="1">
            <a:off x="288221" y="5704173"/>
            <a:ext cx="0" cy="1359340"/>
          </a:xfrm>
          <a:prstGeom prst="line">
            <a:avLst/>
          </a:prstGeom>
          <a:ln w="38100">
            <a:solidFill>
              <a:srgbClr val="0082C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2D8ADCA5-5F68-4413-9D59-363046E11469}"/>
              </a:ext>
            </a:extLst>
          </p:cNvPr>
          <p:cNvSpPr/>
          <p:nvPr/>
        </p:nvSpPr>
        <p:spPr>
          <a:xfrm>
            <a:off x="6858932" y="2818504"/>
            <a:ext cx="5678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8" name="Рисунок 37">
            <a:extLst>
              <a:ext uri="{FF2B5EF4-FFF2-40B4-BE49-F238E27FC236}">
                <a16:creationId xmlns:a16="http://schemas.microsoft.com/office/drawing/2014/main" id="{5B4FB094-EBCB-45D8-A1F5-9909C343E4D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A4CA79E5-3455-4C96-ABE8-70B2949D1B8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41" name="Скругленный прямоугольник 20">
            <a:extLst>
              <a:ext uri="{FF2B5EF4-FFF2-40B4-BE49-F238E27FC236}">
                <a16:creationId xmlns:a16="http://schemas.microsoft.com/office/drawing/2014/main" id="{EFE8ED59-A744-4CF9-941D-D33880CFEFEF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42" name="Скругленный прямоугольник 20">
            <a:extLst>
              <a:ext uri="{FF2B5EF4-FFF2-40B4-BE49-F238E27FC236}">
                <a16:creationId xmlns:a16="http://schemas.microsoft.com/office/drawing/2014/main" id="{590E2C20-0439-446F-BBEF-7ECDADBC2861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87D20CEB-ACFF-4189-A3EB-1276556F26A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4626059"/>
            <a:ext cx="432682" cy="309059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99EDBE95-BB66-4694-9963-F158DDECB30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980C687F-996C-4917-A364-2A53DA9AF2E7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17591" y="5947689"/>
            <a:ext cx="436133" cy="436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4324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5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МОНИТОРИНГ УДОВЛЕТВОРЕННОСТИ ПОТРЕБИТЕЛЕЙ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КАЧЕСТВОМ ТОВАРОВ, РАБОТ И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609006" y="251660"/>
            <a:ext cx="578567" cy="1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50374" y="251661"/>
            <a:ext cx="63909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 rot="10800000" flipV="1">
            <a:off x="6343425" y="2170244"/>
            <a:ext cx="5514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Muller Narrow Light" panose="00000400000000000000" pitchFamily="50" charset="-52"/>
              </a:rPr>
              <a:t>Управление Роспотребнадзора по Мурманской области</a:t>
            </a:r>
            <a:endParaRPr lang="ru-RU" sz="1200" dirty="0"/>
          </a:p>
        </p:txBody>
      </p:sp>
      <p:sp>
        <p:nvSpPr>
          <p:cNvPr id="39" name="Прямоугольник 38">
            <a:extLst>
              <a:ext uri="{FF2B5EF4-FFF2-40B4-BE49-F238E27FC236}">
                <a16:creationId xmlns:a16="http://schemas.microsoft.com/office/drawing/2014/main" id="{72679B49-DEC0-4274-94B9-D78E9BD0DBE8}"/>
              </a:ext>
            </a:extLst>
          </p:cNvPr>
          <p:cNvSpPr/>
          <p:nvPr/>
        </p:nvSpPr>
        <p:spPr>
          <a:xfrm>
            <a:off x="6998839" y="3156842"/>
            <a:ext cx="507014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 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0D112326-00C1-4C82-A3BB-4347839CDB9B}"/>
              </a:ext>
            </a:extLst>
          </p:cNvPr>
          <p:cNvSpPr/>
          <p:nvPr/>
        </p:nvSpPr>
        <p:spPr>
          <a:xfrm>
            <a:off x="5053498" y="4734269"/>
            <a:ext cx="5555508" cy="338554"/>
          </a:xfrm>
          <a:prstGeom prst="rect">
            <a:avLst/>
          </a:prstGeom>
          <a:solidFill>
            <a:srgbClr val="FFFFFF"/>
          </a:solidFill>
        </p:spPr>
        <p:txBody>
          <a:bodyPr wrap="square">
            <a:spAutoFit/>
          </a:bodyPr>
          <a:lstStyle/>
          <a:p>
            <a:pPr algn="ctr"/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7390452-8ACE-4D02-BD2D-61FDA17F87D4}"/>
              </a:ext>
            </a:extLst>
          </p:cNvPr>
          <p:cNvSpPr/>
          <p:nvPr/>
        </p:nvSpPr>
        <p:spPr>
          <a:xfrm>
            <a:off x="406100" y="1905464"/>
            <a:ext cx="5070140" cy="1431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>
              <a:spcAft>
                <a:spcPts val="600"/>
              </a:spcAft>
            </a:pP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>
              <a:spcAft>
                <a:spcPts val="600"/>
              </a:spcAft>
            </a:pP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  <a:p>
            <a:pPr>
              <a:spcAft>
                <a:spcPts val="600"/>
              </a:spcAft>
            </a:pPr>
            <a:endParaRPr lang="ru-RU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B0A5DE45-65CC-4E0D-AC1E-777B80F0C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29072" y="1267522"/>
            <a:ext cx="443622" cy="452126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10D25DD-9279-44BE-8A8C-877AFB76DF3C}"/>
              </a:ext>
            </a:extLst>
          </p:cNvPr>
          <p:cNvSpPr/>
          <p:nvPr/>
        </p:nvSpPr>
        <p:spPr>
          <a:xfrm>
            <a:off x="843711" y="1243266"/>
            <a:ext cx="4382399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latin typeface="Muller Narrow Light" panose="00000400000000000000" pitchFamily="50" charset="-52"/>
              </a:rPr>
              <a:t>Уровень восприятия потребителями состояния конкуренции между продавцами товаров, работ, услуг в Мурманской области, количество продавцов можно признать условно достаточным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(не более 50%)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? – это не поняла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15DFFC8-B4C7-4330-97C6-6919A051EA76}"/>
              </a:ext>
            </a:extLst>
          </p:cNvPr>
          <p:cNvSpPr/>
          <p:nvPr/>
        </p:nvSpPr>
        <p:spPr>
          <a:xfrm>
            <a:off x="843711" y="4137466"/>
            <a:ext cx="446749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latin typeface="Muller Narrow Light" panose="00000400000000000000" pitchFamily="50" charset="-52"/>
              </a:rPr>
              <a:t>Темпы роста удовлетворенностью качеством и возможностью выбора товаров, работ и услуг составляют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более 5 %</a:t>
            </a:r>
            <a:r>
              <a:rPr lang="ru-RU" dirty="0">
                <a:latin typeface="Muller Narrow Light" panose="00000400000000000000" pitchFamily="50" charset="-52"/>
              </a:rPr>
              <a:t> за последние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3 года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AE572E6F-EF92-4BC1-B2CC-C2BA26B9A1F3}"/>
              </a:ext>
            </a:extLst>
          </p:cNvPr>
          <p:cNvSpPr/>
          <p:nvPr/>
        </p:nvSpPr>
        <p:spPr>
          <a:xfrm>
            <a:off x="848044" y="5388501"/>
            <a:ext cx="4164251" cy="12498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latin typeface="Muller Narrow Light" panose="00000400000000000000" pitchFamily="50" charset="-52"/>
              </a:rPr>
              <a:t>Уровень удовлетворенности потребителей качеством, уровнем цен и возможностью выбора товаров, работ и услуг                     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 превышает 70%</a:t>
            </a:r>
            <a:r>
              <a:rPr lang="ru-RU" sz="2000" dirty="0">
                <a:latin typeface="Muller Narrow Light" panose="00000400000000000000" pitchFamily="50" charset="-52"/>
              </a:rPr>
              <a:t> </a:t>
            </a:r>
            <a:r>
              <a:rPr lang="ru-RU" dirty="0">
                <a:latin typeface="Muller Narrow Light" panose="00000400000000000000" pitchFamily="50" charset="-52"/>
              </a:rPr>
              <a:t>от числа опрошенных</a:t>
            </a:r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78F99A26-EFA8-4165-835F-10831CA4E7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55" y="1361452"/>
            <a:ext cx="355600" cy="381000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9362E2A8-791F-404F-9762-E0A64B79A4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55" y="2990704"/>
            <a:ext cx="355600" cy="381000"/>
          </a:xfrm>
          <a:prstGeom prst="rect">
            <a:avLst/>
          </a:prstGeom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F23F0AB-6E62-4ECF-979D-02FB27D661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70" y="4156326"/>
            <a:ext cx="355600" cy="381000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94859DA5-2A67-4B0B-AF11-A606B768CA9D}"/>
              </a:ext>
            </a:extLst>
          </p:cNvPr>
          <p:cNvSpPr/>
          <p:nvPr/>
        </p:nvSpPr>
        <p:spPr>
          <a:xfrm>
            <a:off x="6532490" y="1180865"/>
            <a:ext cx="5186087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РОСТ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</a:t>
            </a:r>
            <a:r>
              <a:rPr lang="ru-RU" dirty="0">
                <a:latin typeface="Muller Narrow Light" panose="00000400000000000000" pitchFamily="50" charset="-52"/>
              </a:rPr>
              <a:t>обращений и жалоб потребителей в надзорные органы региона: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58D319CF-484B-4612-89D2-78125BDBF0C5}"/>
              </a:ext>
            </a:extLst>
          </p:cNvPr>
          <p:cNvSpPr/>
          <p:nvPr/>
        </p:nvSpPr>
        <p:spPr>
          <a:xfrm>
            <a:off x="6343426" y="1857974"/>
            <a:ext cx="402749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Muller Narrow Light" panose="00000400000000000000" pitchFamily="50" charset="-52"/>
              </a:rPr>
              <a:t>Правительство Мурманской области</a:t>
            </a:r>
            <a:endParaRPr lang="ru-RU" sz="1600" dirty="0"/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id="{4ECBB75F-8CF7-4114-9B4A-7DBA89C12E9C}"/>
              </a:ext>
            </a:extLst>
          </p:cNvPr>
          <p:cNvSpPr/>
          <p:nvPr/>
        </p:nvSpPr>
        <p:spPr>
          <a:xfrm>
            <a:off x="6045648" y="5570554"/>
            <a:ext cx="15295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ТОП </a:t>
            </a: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тематик </a:t>
            </a: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обращений</a:t>
            </a:r>
            <a:endParaRPr lang="ru-RU" sz="2400" dirty="0">
              <a:solidFill>
                <a:srgbClr val="FF6600"/>
              </a:solidFill>
            </a:endParaRPr>
          </a:p>
        </p:txBody>
      </p:sp>
      <p:sp>
        <p:nvSpPr>
          <p:cNvPr id="31" name="Прямоугольник 30">
            <a:extLst>
              <a:ext uri="{FF2B5EF4-FFF2-40B4-BE49-F238E27FC236}">
                <a16:creationId xmlns:a16="http://schemas.microsoft.com/office/drawing/2014/main" id="{C13313A7-4F22-4CF4-AFA6-EC2A89E7A55F}"/>
              </a:ext>
            </a:extLst>
          </p:cNvPr>
          <p:cNvSpPr/>
          <p:nvPr/>
        </p:nvSpPr>
        <p:spPr>
          <a:xfrm>
            <a:off x="8181579" y="5420517"/>
            <a:ext cx="26837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F0000"/>
              </a:buClr>
            </a:pPr>
            <a:r>
              <a:rPr lang="ru-RU" sz="1600" dirty="0">
                <a:latin typeface="Muller Narrow Light" panose="00000400000000000000" pitchFamily="50" charset="-52"/>
              </a:rPr>
              <a:t>работа управляющих компаний</a:t>
            </a: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id="{D730CEF8-57D4-4501-9250-DCCA5C21D42E}"/>
              </a:ext>
            </a:extLst>
          </p:cNvPr>
          <p:cNvSpPr/>
          <p:nvPr/>
        </p:nvSpPr>
        <p:spPr>
          <a:xfrm>
            <a:off x="8177223" y="5710034"/>
            <a:ext cx="354135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Clr>
                <a:srgbClr val="FF0000"/>
              </a:buClr>
            </a:pPr>
            <a:r>
              <a:rPr lang="ru-RU" sz="1600" dirty="0">
                <a:latin typeface="Muller Narrow Light" panose="00000400000000000000" pitchFamily="50" charset="-52"/>
              </a:rPr>
              <a:t>ненадлежащее содержание и ремонт МГД</a:t>
            </a: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E5EECF77-BB02-4F7A-B648-74364845D99D}"/>
              </a:ext>
            </a:extLst>
          </p:cNvPr>
          <p:cNvSpPr/>
          <p:nvPr/>
        </p:nvSpPr>
        <p:spPr>
          <a:xfrm>
            <a:off x="8177223" y="5978529"/>
            <a:ext cx="387638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ru-RU" sz="1600" dirty="0">
                <a:latin typeface="Muller Narrow Light" panose="00000400000000000000" pitchFamily="50" charset="-52"/>
              </a:rPr>
              <a:t>проблемы благоустройства, ремонт и содержание дорог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013EBAC8-F781-41CB-9E65-ECE844AF9006}"/>
              </a:ext>
            </a:extLst>
          </p:cNvPr>
          <p:cNvSpPr/>
          <p:nvPr/>
        </p:nvSpPr>
        <p:spPr>
          <a:xfrm>
            <a:off x="8179232" y="6500451"/>
            <a:ext cx="37164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FF0000"/>
              </a:buClr>
            </a:pPr>
            <a:r>
              <a:rPr lang="ru-RU" sz="1600" dirty="0">
                <a:latin typeface="Muller Narrow Light" panose="00000400000000000000" pitchFamily="50" charset="-52"/>
              </a:rPr>
              <a:t>нарушения прав потребителей в сфере жилищно-коммунальных услуг ЖКХ</a:t>
            </a:r>
          </a:p>
        </p:txBody>
      </p:sp>
      <p:sp>
        <p:nvSpPr>
          <p:cNvPr id="40" name="Равнобедренный треугольник 39">
            <a:extLst>
              <a:ext uri="{FF2B5EF4-FFF2-40B4-BE49-F238E27FC236}">
                <a16:creationId xmlns:a16="http://schemas.microsoft.com/office/drawing/2014/main" id="{6EE43844-2ADE-4DB6-9EA9-F2F4E031DD4A}"/>
              </a:ext>
            </a:extLst>
          </p:cNvPr>
          <p:cNvSpPr/>
          <p:nvPr/>
        </p:nvSpPr>
        <p:spPr>
          <a:xfrm rot="5400000">
            <a:off x="6866749" y="6184003"/>
            <a:ext cx="1584415" cy="221021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cxnSp>
        <p:nvCxnSpPr>
          <p:cNvPr id="42" name="Прямая соединительная линия 41">
            <a:extLst>
              <a:ext uri="{FF2B5EF4-FFF2-40B4-BE49-F238E27FC236}">
                <a16:creationId xmlns:a16="http://schemas.microsoft.com/office/drawing/2014/main" id="{8BB4B814-0D26-4398-90D3-32DDEBD4D232}"/>
              </a:ext>
            </a:extLst>
          </p:cNvPr>
          <p:cNvCxnSpPr>
            <a:cxnSpLocks/>
          </p:cNvCxnSpPr>
          <p:nvPr/>
        </p:nvCxnSpPr>
        <p:spPr>
          <a:xfrm>
            <a:off x="6525227" y="5259224"/>
            <a:ext cx="5440437" cy="5035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774E288F-D2FA-4315-B819-0EF7CEE36DD3}"/>
              </a:ext>
            </a:extLst>
          </p:cNvPr>
          <p:cNvSpPr txBox="1"/>
          <p:nvPr/>
        </p:nvSpPr>
        <p:spPr>
          <a:xfrm>
            <a:off x="841540" y="2859250"/>
            <a:ext cx="4467494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Т</a:t>
            </a:r>
            <a:r>
              <a:rPr lang="ru-RU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емпы роста уровня цен на товары, работы и услуги составляют </a:t>
            </a:r>
            <a:r>
              <a:rPr lang="ru-RU" dirty="0">
                <a:solidFill>
                  <a:srgbClr val="FF6600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чуть более 5% </a:t>
            </a:r>
            <a:r>
              <a:rPr lang="ru-RU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за последние </a:t>
            </a:r>
            <a:r>
              <a:rPr lang="ru-RU" dirty="0">
                <a:solidFill>
                  <a:srgbClr val="FF6600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3 года  </a:t>
            </a:r>
            <a:r>
              <a:rPr lang="ru-RU" sz="2000" dirty="0">
                <a:solidFill>
                  <a:srgbClr val="FF6600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(5,9%)</a:t>
            </a:r>
            <a:endParaRPr lang="ru-RU" sz="2000" dirty="0">
              <a:solidFill>
                <a:srgbClr val="FF6600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7381C26-66FA-4829-A0FC-BCD18683B2AD}"/>
              </a:ext>
            </a:extLst>
          </p:cNvPr>
          <p:cNvSpPr txBox="1"/>
          <p:nvPr/>
        </p:nvSpPr>
        <p:spPr>
          <a:xfrm>
            <a:off x="6367253" y="4437280"/>
            <a:ext cx="5440437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/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ДОЛЯ РАЗРЕШЕННЫХ ОБРАЩЕНИЙ ЗА ЗАЩИТОЙ ПРАВ ПОТРЕБИТЕЛЕЙ СОСТАВЛЯЕТ </a:t>
            </a:r>
            <a:r>
              <a:rPr lang="ru-RU" sz="1600" dirty="0">
                <a:solidFill>
                  <a:srgbClr val="0082C8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dirty="0">
                <a:solidFill>
                  <a:srgbClr val="FF6600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около 30% (из обращавшихся</a:t>
            </a:r>
            <a:r>
              <a:rPr lang="ru-RU" sz="1600" dirty="0">
                <a:solidFill>
                  <a:srgbClr val="FF6600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D00DCC3-A484-4A85-9D43-FEE410DA001F}"/>
              </a:ext>
            </a:extLst>
          </p:cNvPr>
          <p:cNvSpPr txBox="1"/>
          <p:nvPr/>
        </p:nvSpPr>
        <p:spPr>
          <a:xfrm>
            <a:off x="6375524" y="3086710"/>
            <a:ext cx="5627687" cy="11841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0000"/>
              </a:lnSpc>
            </a:pPr>
            <a:r>
              <a:rPr lang="ru-RU" sz="16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Рост обращений граждан в Управление Росреестра                               по Мурманской области по поводу деятельности саморегулируемых организаций, арбитражных управляющих во многом обусловлены </a:t>
            </a:r>
            <a:r>
              <a:rPr lang="ru-RU" dirty="0">
                <a:solidFill>
                  <a:srgbClr val="FF6600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возрастающим числом процедур банкротства </a:t>
            </a:r>
            <a:r>
              <a:rPr lang="ru-RU" sz="16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физических лиц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003816E-ECBE-4711-81E8-940EACF893D9}"/>
              </a:ext>
            </a:extLst>
          </p:cNvPr>
          <p:cNvSpPr txBox="1"/>
          <p:nvPr/>
        </p:nvSpPr>
        <p:spPr>
          <a:xfrm>
            <a:off x="6343425" y="2498205"/>
            <a:ext cx="509503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600" dirty="0">
                <a:latin typeface="Muller Narrow Light" panose="00000400000000000000" pitchFamily="50" charset="-52"/>
              </a:rPr>
              <a:t>Территориальное отделение Росздравнадзора</a:t>
            </a:r>
            <a:endParaRPr lang="ru-RU" sz="1200" dirty="0"/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EBA8157F-5DB1-4522-BD21-9B5A0E09D9B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7090" y="6624860"/>
            <a:ext cx="270898" cy="319272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AFB57511-91D9-4336-99D1-08A2E58430F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7183" y="5818572"/>
            <a:ext cx="244396" cy="270581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571293C3-9D02-4090-8C52-68986CD600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08503" y="6145813"/>
            <a:ext cx="297400" cy="297400"/>
          </a:xfrm>
          <a:prstGeom prst="rect">
            <a:avLst/>
          </a:prstGeom>
        </p:spPr>
      </p:pic>
      <p:pic>
        <p:nvPicPr>
          <p:cNvPr id="54" name="Рисунок 53">
            <a:extLst>
              <a:ext uri="{FF2B5EF4-FFF2-40B4-BE49-F238E27FC236}">
                <a16:creationId xmlns:a16="http://schemas.microsoft.com/office/drawing/2014/main" id="{B2B9765D-F1D7-40E9-9850-5F80B92BB4D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899428" y="5449555"/>
            <a:ext cx="319272" cy="319272"/>
          </a:xfrm>
          <a:prstGeom prst="rect">
            <a:avLst/>
          </a:prstGeom>
        </p:spPr>
      </p:pic>
      <p:pic>
        <p:nvPicPr>
          <p:cNvPr id="56" name="Рисунок 55">
            <a:extLst>
              <a:ext uri="{FF2B5EF4-FFF2-40B4-BE49-F238E27FC236}">
                <a16:creationId xmlns:a16="http://schemas.microsoft.com/office/drawing/2014/main" id="{823B7680-C5F3-4F4F-81C7-57FEDB717C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9655" y="5519534"/>
            <a:ext cx="355600" cy="381000"/>
          </a:xfrm>
          <a:prstGeom prst="rect">
            <a:avLst/>
          </a:prstGeom>
        </p:spPr>
      </p:pic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8BAB1648-6B32-4DF9-9D4E-CE5C0CBFCC1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23769" y="5607039"/>
            <a:ext cx="450136" cy="450136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5CE07F9A-D3B8-4D03-80AD-921EBAD21CA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929072" y="3188641"/>
            <a:ext cx="414353" cy="29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1293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ВНУТРЕННЕГО И ВЪЕЗДНОГО ТУРИЗМА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9855428" y="242956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2197791" y="244812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45,6%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49,8%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52%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62852" y="5174176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1668" y="3345068"/>
            <a:ext cx="56145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latin typeface="Muller Narrow Light" panose="00000400000000000000" pitchFamily="50" charset="-52"/>
              </a:rPr>
              <a:t>(НЕЗНАЧИТЕЛЬНО ВЫРАЖЕНЫ)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нестабильность российского законодательства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965874" y="376945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220878" y="5683887"/>
            <a:ext cx="1533832" cy="263152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ВЫСОКАЯ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13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7BCC7921-434A-422B-B420-B5B1C3FFD819}"/>
              </a:ext>
            </a:extLst>
          </p:cNvPr>
          <p:cNvSpPr/>
          <p:nvPr/>
        </p:nvSpPr>
        <p:spPr>
          <a:xfrm>
            <a:off x="6858932" y="2818504"/>
            <a:ext cx="56781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40%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327BDB24-2883-4CD2-8C7E-C173F536A0E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106EE98C-1425-4067-B1E5-9159D1FAD7D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D10AADAB-A168-44D2-A40A-430E9BD1E411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7" name="Скругленный прямоугольник 20">
            <a:extLst>
              <a:ext uri="{FF2B5EF4-FFF2-40B4-BE49-F238E27FC236}">
                <a16:creationId xmlns:a16="http://schemas.microsoft.com/office/drawing/2014/main" id="{78C16FDC-1351-40BD-99F7-F83AAA3FAEC6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251C4B3-F8EE-4E7A-93BD-E7EB25F39FA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07251" y="5324149"/>
            <a:ext cx="432682" cy="30905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7E2E3D7-C013-44C2-A623-2F4DFBE7D82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21768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506632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РЫНОК РИТУАЛЬНЫХ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8626395" y="241962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348165" y="241962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55996F0-D85C-4F6C-A1C2-2B219D3B0B37}"/>
              </a:ext>
            </a:extLst>
          </p:cNvPr>
          <p:cNvSpPr/>
          <p:nvPr/>
        </p:nvSpPr>
        <p:spPr>
          <a:xfrm>
            <a:off x="730111" y="2872702"/>
            <a:ext cx="466779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ценой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59,7%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качеством товаров/услуг на рынке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54,1%</a:t>
            </a:r>
            <a:endParaRPr lang="ru-RU" sz="20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endParaRPr lang="ru-RU" sz="2000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latin typeface="Muller Narrow Light" panose="00000400000000000000" pitchFamily="50" charset="-52"/>
              </a:rPr>
              <a:t>возможностью выбора товаров/услуг </a:t>
            </a:r>
          </a:p>
          <a:p>
            <a:r>
              <a:rPr lang="ru-RU" sz="2000" dirty="0">
                <a:latin typeface="Muller Narrow Light" panose="00000400000000000000" pitchFamily="50" charset="-52"/>
              </a:rPr>
              <a:t>на рынке (ассортиментом)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56%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4EA2226-28A6-4FAA-92F9-00A9E1DEFD6A}"/>
              </a:ext>
            </a:extLst>
          </p:cNvPr>
          <p:cNvSpPr/>
          <p:nvPr/>
        </p:nvSpPr>
        <p:spPr>
          <a:xfrm>
            <a:off x="6845394" y="4776094"/>
            <a:ext cx="57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конкуренции на рынке</a:t>
            </a:r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60%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 УРОВЕНЬ КОНКУРЕНЦИИ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       </a:t>
            </a:r>
            <a:r>
              <a:rPr lang="ru-RU" dirty="0">
                <a:latin typeface="Muller Narrow Light" panose="00000400000000000000" pitchFamily="50" charset="-52"/>
              </a:rPr>
              <a:t>(исключая оценки отсутствия конкуренции)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84AD4C7-9A8E-4F30-A776-E5232CEE8B4E}"/>
              </a:ext>
            </a:extLst>
          </p:cNvPr>
          <p:cNvSpPr/>
          <p:nvPr/>
        </p:nvSpPr>
        <p:spPr>
          <a:xfrm>
            <a:off x="6754266" y="3298766"/>
            <a:ext cx="561451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основные административные барьеры </a:t>
            </a:r>
          </a:p>
          <a:p>
            <a:endParaRPr lang="ru-RU" dirty="0">
              <a:latin typeface="Muller Narrow Light" panose="00000400000000000000" pitchFamily="50" charset="-52"/>
            </a:endParaRPr>
          </a:p>
          <a:p>
            <a:pPr algn="ctr"/>
            <a:r>
              <a:rPr lang="ru-RU" sz="1600" dirty="0">
                <a:latin typeface="Muller Narrow Light" panose="00000400000000000000" pitchFamily="50" charset="-52"/>
              </a:rPr>
              <a:t>(НЕЗНАЧИТЕЛЬНО ВЫРАЖЕНЫ)</a:t>
            </a:r>
            <a:endParaRPr lang="ru-RU" dirty="0">
              <a:latin typeface="Muller Narrow Light" panose="00000400000000000000" pitchFamily="50" charset="-5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сложность получения доступа к земельным участкам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>
                <a:latin typeface="Muller Narrow Light" panose="00000400000000000000" pitchFamily="50" charset="-52"/>
              </a:rPr>
              <a:t>высокие налоги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6E484B37-26E1-4C9C-971F-4F44BEC07E24}"/>
              </a:ext>
            </a:extLst>
          </p:cNvPr>
          <p:cNvSpPr/>
          <p:nvPr/>
        </p:nvSpPr>
        <p:spPr>
          <a:xfrm>
            <a:off x="6845394" y="2749772"/>
            <a:ext cx="54665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отсутствие административных барьеров  </a:t>
            </a:r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20%</a:t>
            </a:r>
            <a:endParaRPr lang="ru-RU" sz="23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5AC2FEC9-3F5F-44D8-8581-66F0DBEDF3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783" y="2999966"/>
            <a:ext cx="355600" cy="317500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6B39246B-58CB-485F-B42B-03F27E472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7466" y="3767423"/>
            <a:ext cx="355600" cy="355600"/>
          </a:xfrm>
          <a:prstGeom prst="rect">
            <a:avLst/>
          </a:prstGeom>
        </p:spPr>
      </p:pic>
      <p:sp>
        <p:nvSpPr>
          <p:cNvPr id="35" name="Равнобедренный треугольник 34">
            <a:extLst>
              <a:ext uri="{FF2B5EF4-FFF2-40B4-BE49-F238E27FC236}">
                <a16:creationId xmlns:a16="http://schemas.microsoft.com/office/drawing/2014/main" id="{A6C7F39C-DD80-497E-B7B4-4D389F9DED8B}"/>
              </a:ext>
            </a:extLst>
          </p:cNvPr>
          <p:cNvSpPr/>
          <p:nvPr/>
        </p:nvSpPr>
        <p:spPr>
          <a:xfrm rot="10800000">
            <a:off x="8920218" y="3691995"/>
            <a:ext cx="1142875" cy="17576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43B8AF6C-BF83-438F-B1C3-0231B38718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2569" y="4446557"/>
            <a:ext cx="355600" cy="355600"/>
          </a:xfrm>
          <a:prstGeom prst="rect">
            <a:avLst/>
          </a:prstGeom>
        </p:spPr>
      </p:pic>
      <p:sp>
        <p:nvSpPr>
          <p:cNvPr id="39" name="Скругленный прямоугольник 20">
            <a:extLst>
              <a:ext uri="{FF2B5EF4-FFF2-40B4-BE49-F238E27FC236}">
                <a16:creationId xmlns:a16="http://schemas.microsoft.com/office/drawing/2014/main" id="{4C829565-F388-4FA2-A80E-932D88A38BB3}"/>
              </a:ext>
            </a:extLst>
          </p:cNvPr>
          <p:cNvSpPr/>
          <p:nvPr/>
        </p:nvSpPr>
        <p:spPr>
          <a:xfrm>
            <a:off x="10183328" y="5229805"/>
            <a:ext cx="1415845" cy="335356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highlight>
                  <a:srgbClr val="FF6600"/>
                </a:highlight>
                <a:latin typeface="Muller Narrow Light" panose="00000400000000000000" pitchFamily="50" charset="-52"/>
              </a:rPr>
              <a:t>СЛАБАЯ</a:t>
            </a:r>
          </a:p>
        </p:txBody>
      </p:sp>
      <p:sp>
        <p:nvSpPr>
          <p:cNvPr id="45" name="Скругленный прямоугольник 20">
            <a:extLst>
              <a:ext uri="{FF2B5EF4-FFF2-40B4-BE49-F238E27FC236}">
                <a16:creationId xmlns:a16="http://schemas.microsoft.com/office/drawing/2014/main" id="{A4E7F317-D71A-43B0-940C-786B9FC1E316}"/>
              </a:ext>
            </a:extLst>
          </p:cNvPr>
          <p:cNvSpPr/>
          <p:nvPr/>
        </p:nvSpPr>
        <p:spPr>
          <a:xfrm>
            <a:off x="3248897" y="917141"/>
            <a:ext cx="5692131" cy="677191"/>
          </a:xfrm>
          <a:prstGeom prst="roundRect">
            <a:avLst/>
          </a:prstGeom>
          <a:solidFill>
            <a:srgbClr val="EBE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5</a:t>
            </a:r>
            <a:r>
              <a:rPr lang="ru-RU" sz="28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Muller Narrow Light" panose="00000400000000000000" pitchFamily="50" charset="-52"/>
              </a:rPr>
              <a:t>ОРГАНИЗАЦИЙ НА РЫНКЕ</a:t>
            </a:r>
            <a:endParaRPr lang="ru-RU" sz="2800" dirty="0">
              <a:solidFill>
                <a:schemeClr val="tx1"/>
              </a:solidFill>
              <a:latin typeface="Muller Narrow Light" panose="00000400000000000000" pitchFamily="50" charset="-52"/>
            </a:endParaRPr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7BE2846E-A459-4454-BD06-B2C310F408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95518" y="2811147"/>
            <a:ext cx="456150" cy="437857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1210EA75-4186-4456-ACBB-407734B09E1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17466" y="2140722"/>
            <a:ext cx="438650" cy="439373"/>
          </a:xfrm>
          <a:prstGeom prst="rect">
            <a:avLst/>
          </a:prstGeom>
        </p:spPr>
      </p:pic>
      <p:sp>
        <p:nvSpPr>
          <p:cNvPr id="24" name="Скругленный прямоугольник 20">
            <a:extLst>
              <a:ext uri="{FF2B5EF4-FFF2-40B4-BE49-F238E27FC236}">
                <a16:creationId xmlns:a16="http://schemas.microsoft.com/office/drawing/2014/main" id="{D95FBC31-66F0-4049-8763-73290D40AEEE}"/>
              </a:ext>
            </a:extLst>
          </p:cNvPr>
          <p:cNvSpPr/>
          <p:nvPr/>
        </p:nvSpPr>
        <p:spPr>
          <a:xfrm>
            <a:off x="730111" y="1948107"/>
            <a:ext cx="4126369" cy="660572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УРОВЕНЬ УДОВЛЕТВОРЕННОСТИ ПОТРЕБИТЕЛЕЙ</a:t>
            </a:r>
          </a:p>
        </p:txBody>
      </p:sp>
      <p:sp>
        <p:nvSpPr>
          <p:cNvPr id="26" name="Скругленный прямоугольник 20">
            <a:extLst>
              <a:ext uri="{FF2B5EF4-FFF2-40B4-BE49-F238E27FC236}">
                <a16:creationId xmlns:a16="http://schemas.microsoft.com/office/drawing/2014/main" id="{3BBF74C0-1E7A-4506-9DF8-5E255739310C}"/>
              </a:ext>
            </a:extLst>
          </p:cNvPr>
          <p:cNvSpPr/>
          <p:nvPr/>
        </p:nvSpPr>
        <p:spPr>
          <a:xfrm>
            <a:off x="7040498" y="1897867"/>
            <a:ext cx="3850753" cy="677191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  <a:latin typeface="Muller Narrow Light" panose="00000400000000000000" pitchFamily="50" charset="-52"/>
              </a:rPr>
              <a:t>ОЦЕНКА ПРЕДПРИНИМАТЕЛЕЙ</a:t>
            </a:r>
          </a:p>
        </p:txBody>
      </p:sp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520A0BFE-8D46-431C-B818-E39A74D849B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97251" y="4871967"/>
            <a:ext cx="432682" cy="309059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AB2A2086-98C0-49AB-A432-CCFEF8CB056E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02483" y="2087812"/>
            <a:ext cx="442219" cy="461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27762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239625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ВЫВОДЫ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7377698" y="218453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4644680" y="218453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EA5827E-476B-4422-9EFB-556202B7624E}"/>
              </a:ext>
            </a:extLst>
          </p:cNvPr>
          <p:cNvSpPr/>
          <p:nvPr/>
        </p:nvSpPr>
        <p:spPr>
          <a:xfrm>
            <a:off x="1053485" y="1091039"/>
            <a:ext cx="11010696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Проблемы</a:t>
            </a:r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, </a:t>
            </a:r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препятствующие качественному оказанию услуг, выполнению работ, предоставлению товаров среди субъектов предпринимательской деятельности и потребителей</a:t>
            </a: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A38A860-2216-480D-80AA-051997A63AA5}"/>
              </a:ext>
            </a:extLst>
          </p:cNvPr>
          <p:cNvSpPr/>
          <p:nvPr/>
        </p:nvSpPr>
        <p:spPr>
          <a:xfrm>
            <a:off x="1346061" y="2583354"/>
            <a:ext cx="40607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Недостаточный уровень конкуренции, в том числе умеренная стагнация числа организаций на рынках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10714BE-1F3F-412D-A478-9A37232DC0F4}"/>
              </a:ext>
            </a:extLst>
          </p:cNvPr>
          <p:cNvSpPr/>
          <p:nvPr/>
        </p:nvSpPr>
        <p:spPr>
          <a:xfrm>
            <a:off x="1341361" y="4907945"/>
            <a:ext cx="38138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Малое число новых предпринимателей</a:t>
            </a:r>
            <a:endParaRPr lang="ru-RU" sz="200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635EEA41-6E7C-4F64-B6B0-98AB9E2AB27F}"/>
              </a:ext>
            </a:extLst>
          </p:cNvPr>
          <p:cNvSpPr/>
          <p:nvPr/>
        </p:nvSpPr>
        <p:spPr>
          <a:xfrm>
            <a:off x="7393052" y="2549675"/>
            <a:ext cx="41205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Недостаточно высокий уровень удовлетворенности потребителей ценами и качеством товаров и услуг</a:t>
            </a:r>
            <a:endParaRPr lang="ru-RU" sz="2000" dirty="0"/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743AE7-D03A-4AF1-80C4-2220E42879EB}"/>
              </a:ext>
            </a:extLst>
          </p:cNvPr>
          <p:cNvSpPr/>
          <p:nvPr/>
        </p:nvSpPr>
        <p:spPr>
          <a:xfrm>
            <a:off x="1368426" y="3774175"/>
            <a:ext cx="406072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Высокие налоги и сложность и длительные сроки процедур оформления лицензий</a:t>
            </a:r>
            <a:endParaRPr lang="ru-RU" sz="2000" dirty="0"/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id="{0624D83B-5614-4037-84E3-702ED3ECCF9C}"/>
              </a:ext>
            </a:extLst>
          </p:cNvPr>
          <p:cNvSpPr/>
          <p:nvPr/>
        </p:nvSpPr>
        <p:spPr>
          <a:xfrm>
            <a:off x="7386734" y="3672465"/>
            <a:ext cx="391882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Нестабильность российского законодательства в сфере развития предпринимательства</a:t>
            </a:r>
            <a:endParaRPr lang="ru-RU" sz="2000" dirty="0"/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9BF19C28-75EF-4D1E-AC72-BC6F87900C31}"/>
              </a:ext>
            </a:extLst>
          </p:cNvPr>
          <p:cNvSpPr/>
          <p:nvPr/>
        </p:nvSpPr>
        <p:spPr>
          <a:xfrm>
            <a:off x="7377698" y="4884594"/>
            <a:ext cx="35205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Нарушения антимонопольного законодательства</a:t>
            </a:r>
            <a:endParaRPr lang="ru-RU" sz="20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C97D5C02-55D0-4D45-A9CA-F178F21DBD07}"/>
              </a:ext>
            </a:extLst>
          </p:cNvPr>
          <p:cNvSpPr/>
          <p:nvPr/>
        </p:nvSpPr>
        <p:spPr>
          <a:xfrm>
            <a:off x="7373532" y="5852545"/>
            <a:ext cx="41059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Ценовые дискриминационные условия доступа на товарный рынок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5B0441E3-F227-46B5-90E7-085B3B428E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7120" y="3769173"/>
            <a:ext cx="430773" cy="411124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344F8354-FD3D-41CC-A401-D02C4C360F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81" y="2646382"/>
            <a:ext cx="430773" cy="411124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ABC7F7BA-B57F-4048-9BBF-218B70DAF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80" y="4974364"/>
            <a:ext cx="430773" cy="411124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53E89A09-E00E-4790-A70D-B29AA2626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51" y="2672110"/>
            <a:ext cx="430773" cy="411124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F8B931F0-B2D2-475A-9E84-9767A48EBD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51" y="3774175"/>
            <a:ext cx="430773" cy="411124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F06B615C-324F-4D0F-A0C0-A2D41D47CC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6050" y="4974364"/>
            <a:ext cx="430773" cy="411124"/>
          </a:xfrm>
          <a:prstGeom prst="rect">
            <a:avLst/>
          </a:prstGeom>
        </p:spPr>
      </p:pic>
      <p:sp>
        <p:nvSpPr>
          <p:cNvPr id="50" name="Прямоугольник 49">
            <a:extLst>
              <a:ext uri="{FF2B5EF4-FFF2-40B4-BE49-F238E27FC236}">
                <a16:creationId xmlns:a16="http://schemas.microsoft.com/office/drawing/2014/main" id="{78A3B398-9552-41CE-8C10-FEBB8EB7840E}"/>
              </a:ext>
            </a:extLst>
          </p:cNvPr>
          <p:cNvSpPr/>
          <p:nvPr/>
        </p:nvSpPr>
        <p:spPr>
          <a:xfrm>
            <a:off x="10204032" y="6160731"/>
            <a:ext cx="101009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РЕЖЕ</a:t>
            </a:r>
            <a:endParaRPr lang="ru-RU" sz="2400" dirty="0"/>
          </a:p>
        </p:txBody>
      </p:sp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50F031A8-FB57-413C-ACB9-C0280CF7BA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4781" y="5980440"/>
            <a:ext cx="430773" cy="411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2767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0" y="-31490"/>
            <a:ext cx="12239625" cy="5078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7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ВЫВОДЫ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7377698" y="218453"/>
            <a:ext cx="42093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4644680" y="218453"/>
            <a:ext cx="444300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0EA5827E-476B-4422-9EFB-556202B7624E}"/>
              </a:ext>
            </a:extLst>
          </p:cNvPr>
          <p:cNvSpPr/>
          <p:nvPr/>
        </p:nvSpPr>
        <p:spPr>
          <a:xfrm>
            <a:off x="1118536" y="894242"/>
            <a:ext cx="101099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ПРОБЛЕМЫ, ПРЕПЯТСТВУЮЩИЕ РАЗВИТИЮ КОНКУРЕНЦИИ </a:t>
            </a:r>
          </a:p>
          <a:p>
            <a:pPr algn="ctr"/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НА ТЕРРИТОРИИ МУРМАНСКОЙ ОБЛАСТИ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D5C9DF9-3E79-47C5-8F7F-17A56D40D10F}"/>
              </a:ext>
            </a:extLst>
          </p:cNvPr>
          <p:cNvSpPr/>
          <p:nvPr/>
        </p:nvSpPr>
        <p:spPr>
          <a:xfrm>
            <a:off x="1130573" y="2343195"/>
            <a:ext cx="450331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Стагнация бизнеса в Мурманской области</a:t>
            </a:r>
          </a:p>
        </p:txBody>
      </p:sp>
      <p:sp>
        <p:nvSpPr>
          <p:cNvPr id="21" name="Равнобедренный треугольник 20">
            <a:extLst>
              <a:ext uri="{FF2B5EF4-FFF2-40B4-BE49-F238E27FC236}">
                <a16:creationId xmlns:a16="http://schemas.microsoft.com/office/drawing/2014/main" id="{ED9814C2-02E6-4395-8B6F-20A8CF96B75C}"/>
              </a:ext>
            </a:extLst>
          </p:cNvPr>
          <p:cNvSpPr/>
          <p:nvPr/>
        </p:nvSpPr>
        <p:spPr>
          <a:xfrm rot="10800000">
            <a:off x="2184252" y="2869900"/>
            <a:ext cx="1780587" cy="200830"/>
          </a:xfrm>
          <a:prstGeom prst="triangl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EE374BD9-5F37-4498-8331-FB2B37527368}"/>
              </a:ext>
            </a:extLst>
          </p:cNvPr>
          <p:cNvSpPr/>
          <p:nvPr/>
        </p:nvSpPr>
        <p:spPr>
          <a:xfrm>
            <a:off x="1118536" y="3729773"/>
            <a:ext cx="53062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Muller Narrow Light" panose="00000400000000000000" pitchFamily="50" charset="-52"/>
              </a:rPr>
              <a:t>отрицательный коэффициент прироста </a:t>
            </a:r>
            <a:endParaRPr lang="ru-RU" sz="20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73D709D-9CFA-40F7-A2CE-4EBAD4CFF3BD}"/>
              </a:ext>
            </a:extLst>
          </p:cNvPr>
          <p:cNvSpPr/>
          <p:nvPr/>
        </p:nvSpPr>
        <p:spPr>
          <a:xfrm>
            <a:off x="1118536" y="3094806"/>
            <a:ext cx="450331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000" dirty="0">
                <a:latin typeface="Muller Narrow Light" panose="00000400000000000000" pitchFamily="50" charset="-52"/>
              </a:rPr>
              <a:t>незначительное число предприятий приходит </a:t>
            </a:r>
            <a:r>
              <a:rPr lang="ru-RU" dirty="0">
                <a:latin typeface="Muller Narrow Light" panose="00000400000000000000" pitchFamily="50" charset="-52"/>
              </a:rPr>
              <a:t>на</a:t>
            </a:r>
            <a:r>
              <a:rPr lang="ru-RU" sz="2000" dirty="0">
                <a:latin typeface="Muller Narrow Light" panose="00000400000000000000" pitchFamily="50" charset="-52"/>
              </a:rPr>
              <a:t> рынок</a:t>
            </a:r>
            <a:endParaRPr lang="ru-RU" sz="2000" dirty="0"/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43DDB5B5-49ED-48FD-8F92-4BD5C6EE624C}"/>
              </a:ext>
            </a:extLst>
          </p:cNvPr>
          <p:cNvSpPr/>
          <p:nvPr/>
        </p:nvSpPr>
        <p:spPr>
          <a:xfrm>
            <a:off x="7476073" y="2336480"/>
            <a:ext cx="477137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Территориальные особенности ведения бизнеса, особенно затрагивающие продуктовую составляющую (дорогие привозные продукты) 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A75B3A6-024B-49CA-8E41-9A504D76B70B}"/>
              </a:ext>
            </a:extLst>
          </p:cNvPr>
          <p:cNvSpPr/>
          <p:nvPr/>
        </p:nvSpPr>
        <p:spPr>
          <a:xfrm>
            <a:off x="7498668" y="3852594"/>
            <a:ext cx="487536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Финансовые барьеры входа на рынок (начальный стартовый капитал малого предпринимательства)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D67F2F23-3F3B-40C3-88AC-797837334D02}"/>
              </a:ext>
            </a:extLst>
          </p:cNvPr>
          <p:cNvSpPr/>
          <p:nvPr/>
        </p:nvSpPr>
        <p:spPr>
          <a:xfrm>
            <a:off x="7476073" y="5101308"/>
            <a:ext cx="48377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Административные барьеры (налоговая нагрузка, усложненные процедуры оформления лицензий)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8FB2DA05-9488-4A37-BD7D-8338901EFAC5}"/>
              </a:ext>
            </a:extLst>
          </p:cNvPr>
          <p:cNvSpPr/>
          <p:nvPr/>
        </p:nvSpPr>
        <p:spPr>
          <a:xfrm>
            <a:off x="1144274" y="5335253"/>
            <a:ext cx="468042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Сниженный потребительский спрос (снижение доходов населения)</a:t>
            </a:r>
          </a:p>
        </p:txBody>
      </p:sp>
      <p:sp>
        <p:nvSpPr>
          <p:cNvPr id="20" name="Прямоугольник 19">
            <a:extLst>
              <a:ext uri="{FF2B5EF4-FFF2-40B4-BE49-F238E27FC236}">
                <a16:creationId xmlns:a16="http://schemas.microsoft.com/office/drawing/2014/main" id="{FC371CCC-8CA9-4832-B247-4081534871AB}"/>
              </a:ext>
            </a:extLst>
          </p:cNvPr>
          <p:cNvSpPr/>
          <p:nvPr/>
        </p:nvSpPr>
        <p:spPr>
          <a:xfrm>
            <a:off x="1118536" y="4177065"/>
            <a:ext cx="451534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Низкая информированность граждан о мерах поддержки, в том числе при открытии бизнеса</a:t>
            </a:r>
          </a:p>
        </p:txBody>
      </p:sp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9A563874-6412-4D00-8217-EED9FE59B9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7996" y="2336480"/>
            <a:ext cx="405347" cy="433652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3977E3C5-1C9C-4F3B-B2A6-060CF68BBA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922" y="4244294"/>
            <a:ext cx="431493" cy="458526"/>
          </a:xfrm>
          <a:prstGeom prst="rect">
            <a:avLst/>
          </a:prstGeom>
        </p:spPr>
      </p:pic>
      <p:pic>
        <p:nvPicPr>
          <p:cNvPr id="44" name="Рисунок 43">
            <a:extLst>
              <a:ext uri="{FF2B5EF4-FFF2-40B4-BE49-F238E27FC236}">
                <a16:creationId xmlns:a16="http://schemas.microsoft.com/office/drawing/2014/main" id="{5626918E-38D6-4CC2-833C-0BC805621B8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22098" y="5192728"/>
            <a:ext cx="355600" cy="355600"/>
          </a:xfrm>
          <a:prstGeom prst="rect">
            <a:avLst/>
          </a:prstGeom>
        </p:spPr>
      </p:pic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7F4FDC21-3464-4FC7-A1DC-15332780A8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4884" y="5319864"/>
            <a:ext cx="413652" cy="369332"/>
          </a:xfrm>
          <a:prstGeom prst="rect">
            <a:avLst/>
          </a:prstGeom>
        </p:spPr>
      </p:pic>
      <p:pic>
        <p:nvPicPr>
          <p:cNvPr id="46" name="Рисунок 45">
            <a:extLst>
              <a:ext uri="{FF2B5EF4-FFF2-40B4-BE49-F238E27FC236}">
                <a16:creationId xmlns:a16="http://schemas.microsoft.com/office/drawing/2014/main" id="{1B0AC335-1F18-403C-A712-C2F82827DDA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8471" y="5387380"/>
            <a:ext cx="116332" cy="355601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F1BE5341-084B-42AE-92C5-A1A856D414D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22098" y="4004826"/>
            <a:ext cx="355600" cy="355600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70748473-7C8D-439E-BD3F-5D9E2B3AD58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022098" y="2414532"/>
            <a:ext cx="355600" cy="35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41023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655152D-456C-5E4D-9F23-F91BF730ABA5}"/>
              </a:ext>
            </a:extLst>
          </p:cNvPr>
          <p:cNvSpPr/>
          <p:nvPr/>
        </p:nvSpPr>
        <p:spPr>
          <a:xfrm>
            <a:off x="1350" y="2379542"/>
            <a:ext cx="12236928" cy="4819771"/>
          </a:xfrm>
          <a:prstGeom prst="rect">
            <a:avLst/>
          </a:prstGeom>
          <a:solidFill>
            <a:srgbClr val="0082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7199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318F8B2-B166-5E46-A87C-5E2B7B10E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8517" y="683077"/>
            <a:ext cx="3429532" cy="1008686"/>
          </a:xfrm>
          <a:prstGeom prst="rect">
            <a:avLst/>
          </a:prstGeom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05440C4-E74B-1944-B487-7211DD8801A7}"/>
              </a:ext>
            </a:extLst>
          </p:cNvPr>
          <p:cNvSpPr/>
          <p:nvPr/>
        </p:nvSpPr>
        <p:spPr>
          <a:xfrm>
            <a:off x="2193855" y="4159532"/>
            <a:ext cx="9108873" cy="834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599"/>
              </a:lnSpc>
            </a:pPr>
            <a:r>
              <a:rPr lang="ru-RU" sz="7199" b="1" dirty="0">
                <a:solidFill>
                  <a:schemeClr val="bg1"/>
                </a:solidFill>
                <a:latin typeface="Muller Narrow ExtraBold" pitchFamily="2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3069640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6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УДОВЛЕТВОРЕННОСТЬ КАЧЕСТВОМ ОФИЦИАЛЬНОЙ ИНФОРМАЦИИ            О СОСТОЯНИИ КОНКУРЕНЦИИ НА РЫНКАХ ТОВАРОВ, РАБОТ,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1362219" y="457816"/>
            <a:ext cx="57032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343958" y="530413"/>
            <a:ext cx="495913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>
            <a:extLst>
              <a:ext uri="{FF2B5EF4-FFF2-40B4-BE49-F238E27FC236}">
                <a16:creationId xmlns:a16="http://schemas.microsoft.com/office/drawing/2014/main" id="{55D89AD0-DA59-4313-B1C3-EF2CFDD69D59}"/>
              </a:ext>
            </a:extLst>
          </p:cNvPr>
          <p:cNvSpPr/>
          <p:nvPr/>
        </p:nvSpPr>
        <p:spPr>
          <a:xfrm>
            <a:off x="2165506" y="2931803"/>
            <a:ext cx="88097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ОСНОВНЫЕ И НАДЕЖНЫЕ ИСТОЧНИКИ ИНФОРМАЦИИ</a:t>
            </a:r>
            <a:endParaRPr lang="ru-RU" sz="28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3A8150AD-CAEE-4984-B833-4F617B113055}"/>
              </a:ext>
            </a:extLst>
          </p:cNvPr>
          <p:cNvCxnSpPr>
            <a:cxnSpLocks/>
          </p:cNvCxnSpPr>
          <p:nvPr/>
        </p:nvCxnSpPr>
        <p:spPr>
          <a:xfrm flipV="1">
            <a:off x="413312" y="2882458"/>
            <a:ext cx="11234072" cy="24864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Прямоугольник 41">
            <a:extLst>
              <a:ext uri="{FF2B5EF4-FFF2-40B4-BE49-F238E27FC236}">
                <a16:creationId xmlns:a16="http://schemas.microsoft.com/office/drawing/2014/main" id="{A454CFD1-AF2C-4660-92F1-C519AA17CCE3}"/>
              </a:ext>
            </a:extLst>
          </p:cNvPr>
          <p:cNvSpPr/>
          <p:nvPr/>
        </p:nvSpPr>
        <p:spPr>
          <a:xfrm>
            <a:off x="1202422" y="6248791"/>
            <a:ext cx="4500086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11120438" algn="l"/>
              </a:tabLst>
            </a:pPr>
            <a:r>
              <a:rPr lang="ru-RU" dirty="0">
                <a:latin typeface="Muller Narrow Light" panose="00000400000000000000" pitchFamily="50" charset="-52"/>
              </a:rPr>
              <a:t>информация, размещенная на официальном сайте уполномоченного органа 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54,7 %</a:t>
            </a:r>
          </a:p>
        </p:txBody>
      </p:sp>
      <p:sp>
        <p:nvSpPr>
          <p:cNvPr id="43" name="Прямоугольник 42">
            <a:extLst>
              <a:ext uri="{FF2B5EF4-FFF2-40B4-BE49-F238E27FC236}">
                <a16:creationId xmlns:a16="http://schemas.microsoft.com/office/drawing/2014/main" id="{663ABA35-7806-4329-932B-5BCF308BD7D3}"/>
              </a:ext>
            </a:extLst>
          </p:cNvPr>
          <p:cNvSpPr/>
          <p:nvPr/>
        </p:nvSpPr>
        <p:spPr>
          <a:xfrm>
            <a:off x="7363617" y="4293998"/>
            <a:ext cx="4532049" cy="1046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специальные блоги, порталы и прочие информационные ресурсы </a:t>
            </a:r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60,9 % </a:t>
            </a:r>
          </a:p>
          <a:p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(они же и самые надежные)</a:t>
            </a:r>
          </a:p>
        </p:txBody>
      </p:sp>
      <p:sp>
        <p:nvSpPr>
          <p:cNvPr id="47" name="Прямоугольник 46">
            <a:extLst>
              <a:ext uri="{FF2B5EF4-FFF2-40B4-BE49-F238E27FC236}">
                <a16:creationId xmlns:a16="http://schemas.microsoft.com/office/drawing/2014/main" id="{DE51E6A6-C5DE-49DB-BACF-272948869930}"/>
              </a:ext>
            </a:extLst>
          </p:cNvPr>
          <p:cNvSpPr/>
          <p:nvPr/>
        </p:nvSpPr>
        <p:spPr>
          <a:xfrm>
            <a:off x="731520" y="3414196"/>
            <a:ext cx="1091586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>
              <a:latin typeface="Muller Narrow Light" panose="00000400000000000000" pitchFamily="50" charset="-52"/>
            </a:endParaRPr>
          </a:p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                               </a:t>
            </a:r>
            <a:endParaRPr lang="ru-RU" sz="2000" dirty="0">
              <a:solidFill>
                <a:srgbClr val="0082C8"/>
              </a:solidFill>
            </a:endParaRPr>
          </a:p>
        </p:txBody>
      </p:sp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D45B93EB-2F12-4704-A00D-2FDE8C47B3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7181" y="6402871"/>
            <a:ext cx="486499" cy="459276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FE41E187-90C1-4277-AFDE-E6CBEF812A2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9454" y="4427129"/>
            <a:ext cx="518147" cy="459277"/>
          </a:xfrm>
          <a:prstGeom prst="rect">
            <a:avLst/>
          </a:prstGeom>
        </p:spPr>
      </p:pic>
      <p:pic>
        <p:nvPicPr>
          <p:cNvPr id="52" name="Рисунок 51">
            <a:extLst>
              <a:ext uri="{FF2B5EF4-FFF2-40B4-BE49-F238E27FC236}">
                <a16:creationId xmlns:a16="http://schemas.microsoft.com/office/drawing/2014/main" id="{39F7A214-F47D-4499-8ECE-3B3DFCB774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102" y="5516998"/>
            <a:ext cx="486499" cy="459277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0C840E-BC14-4C9D-9BA5-480DE4AF1893}"/>
              </a:ext>
            </a:extLst>
          </p:cNvPr>
          <p:cNvSpPr/>
          <p:nvPr/>
        </p:nvSpPr>
        <p:spPr>
          <a:xfrm>
            <a:off x="1261429" y="4195117"/>
            <a:ext cx="3930003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  <a:tabLst>
                <a:tab pos="11120438" algn="l"/>
              </a:tabLst>
            </a:pPr>
            <a:r>
              <a:rPr lang="ru-RU" dirty="0">
                <a:latin typeface="Muller Narrow Light" panose="00000400000000000000" pitchFamily="50" charset="-52"/>
              </a:rPr>
              <a:t>информация, размещенная на официальных сайтах ИОГВ Мурманской области и муниципальных образований органов местного самоуправления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75,7 %</a:t>
            </a:r>
            <a:endParaRPr lang="ru-RU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BCEB0C71-1411-45F9-96F5-FED8AE255D86}"/>
              </a:ext>
            </a:extLst>
          </p:cNvPr>
          <p:cNvSpPr/>
          <p:nvPr/>
        </p:nvSpPr>
        <p:spPr>
          <a:xfrm>
            <a:off x="1274161" y="5516998"/>
            <a:ext cx="19704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  <a:tabLst>
                <a:tab pos="11120438" algn="l"/>
              </a:tabLst>
            </a:pPr>
            <a:r>
              <a:rPr lang="ru-RU" dirty="0">
                <a:latin typeface="Muller Narrow Light" panose="00000400000000000000" pitchFamily="50" charset="-52"/>
              </a:rPr>
              <a:t>телевидение </a:t>
            </a:r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68 % 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E69F90F3-38B8-445A-9552-260A0BDB38A1}"/>
              </a:ext>
            </a:extLst>
          </p:cNvPr>
          <p:cNvSpPr/>
          <p:nvPr/>
        </p:nvSpPr>
        <p:spPr>
          <a:xfrm>
            <a:off x="7363618" y="5310941"/>
            <a:ext cx="4710395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latin typeface="Muller Narrow Light" panose="00000400000000000000" pitchFamily="50" charset="-52"/>
              </a:rPr>
              <a:t>информация, размещенная на официальных сайтах других ИОГВ Мурманской области и муниципальных образований органов местного самоуправления </a:t>
            </a:r>
            <a:r>
              <a:rPr lang="ru-RU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58,1 %</a:t>
            </a:r>
            <a:r>
              <a:rPr lang="ru-RU" sz="16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</a:t>
            </a:r>
            <a:endParaRPr lang="ru-RU" dirty="0">
              <a:solidFill>
                <a:srgbClr val="FF00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DD26FB54-0179-426B-958B-1B27ACBD2500}"/>
              </a:ext>
            </a:extLst>
          </p:cNvPr>
          <p:cNvSpPr/>
          <p:nvPr/>
        </p:nvSpPr>
        <p:spPr>
          <a:xfrm>
            <a:off x="7359696" y="6433802"/>
            <a:ext cx="20890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600"/>
              </a:spcAft>
            </a:pPr>
            <a:r>
              <a:rPr lang="ru-RU" dirty="0">
                <a:latin typeface="Muller Narrow Light" panose="00000400000000000000" pitchFamily="50" charset="-52"/>
              </a:rPr>
              <a:t>телевидение </a:t>
            </a:r>
            <a:r>
              <a:rPr lang="ru-RU" sz="24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57,5 % </a:t>
            </a:r>
            <a:endParaRPr lang="ru-RU" sz="2400" dirty="0">
              <a:solidFill>
                <a:srgbClr val="FF6600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28" name="Скругленный прямоугольник 20">
            <a:extLst>
              <a:ext uri="{FF2B5EF4-FFF2-40B4-BE49-F238E27FC236}">
                <a16:creationId xmlns:a16="http://schemas.microsoft.com/office/drawing/2014/main" id="{42B410FE-5192-4A47-902C-808FF65B4DB6}"/>
              </a:ext>
            </a:extLst>
          </p:cNvPr>
          <p:cNvSpPr/>
          <p:nvPr/>
        </p:nvSpPr>
        <p:spPr>
          <a:xfrm>
            <a:off x="6756562" y="3611372"/>
            <a:ext cx="5155054" cy="389160"/>
          </a:xfrm>
          <a:prstGeom prst="round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ДЛЯ ПРЕДПРИНИМАТЕЛЕЙ</a:t>
            </a:r>
          </a:p>
        </p:txBody>
      </p:sp>
      <p:sp>
        <p:nvSpPr>
          <p:cNvPr id="30" name="Скругленный прямоугольник 20">
            <a:extLst>
              <a:ext uri="{FF2B5EF4-FFF2-40B4-BE49-F238E27FC236}">
                <a16:creationId xmlns:a16="http://schemas.microsoft.com/office/drawing/2014/main" id="{8C690E77-E496-466E-9D85-CA70D181A21A}"/>
              </a:ext>
            </a:extLst>
          </p:cNvPr>
          <p:cNvSpPr/>
          <p:nvPr/>
        </p:nvSpPr>
        <p:spPr>
          <a:xfrm>
            <a:off x="214705" y="3611372"/>
            <a:ext cx="5576495" cy="389160"/>
          </a:xfrm>
          <a:prstGeom prst="round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bg1"/>
                </a:solidFill>
                <a:latin typeface="Muller Narrow Light" panose="00000400000000000000" pitchFamily="50" charset="-52"/>
              </a:rPr>
              <a:t>ДЛЯ ПОДТРЕБИТЕЛЕЙ ТОВАРОВ, РАБОТ, УСЛУГ</a:t>
            </a:r>
          </a:p>
        </p:txBody>
      </p:sp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7F63A642-969B-44DD-93C7-E270193DEA6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0612" y="4404156"/>
            <a:ext cx="444658" cy="450143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7E22E87B-6FC2-42A0-AFAA-8F28967575C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93086" y="5340438"/>
            <a:ext cx="486499" cy="489594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161647E-466E-4937-93BF-068AAE5F136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736161" y="6434795"/>
            <a:ext cx="453559" cy="475803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D173CE2E-9111-4893-9B37-A8744B9B1D2C}"/>
              </a:ext>
            </a:extLst>
          </p:cNvPr>
          <p:cNvSpPr/>
          <p:nvPr/>
        </p:nvSpPr>
        <p:spPr>
          <a:xfrm>
            <a:off x="470757" y="1171538"/>
            <a:ext cx="53657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Уровень удовлетворенности доступностью, понятностью и удобством получения официальной информации</a:t>
            </a:r>
            <a:endParaRPr lang="ru-RU" sz="2000" dirty="0"/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E441F7F1-CB9D-4B05-BFC0-FAF2FF7EF5CA}"/>
              </a:ext>
            </a:extLst>
          </p:cNvPr>
          <p:cNvSpPr/>
          <p:nvPr/>
        </p:nvSpPr>
        <p:spPr>
          <a:xfrm>
            <a:off x="7175333" y="1422411"/>
            <a:ext cx="22227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доступность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70 %</a:t>
            </a:r>
            <a:r>
              <a:rPr lang="ru-RU" sz="16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DB73A1C8-AF11-4282-8202-5504BC2DA294}"/>
              </a:ext>
            </a:extLst>
          </p:cNvPr>
          <p:cNvSpPr/>
          <p:nvPr/>
        </p:nvSpPr>
        <p:spPr>
          <a:xfrm>
            <a:off x="9649028" y="1090562"/>
            <a:ext cx="2424985" cy="409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у предпринимателей </a:t>
            </a:r>
            <a:endParaRPr lang="ru-RU" sz="2000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C9D33E1C-13D8-4808-95A4-8447E8116D09}"/>
              </a:ext>
            </a:extLst>
          </p:cNvPr>
          <p:cNvSpPr/>
          <p:nvPr/>
        </p:nvSpPr>
        <p:spPr>
          <a:xfrm>
            <a:off x="7174896" y="1100780"/>
            <a:ext cx="18888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Muller Narrow Light" panose="00000400000000000000" pitchFamily="50" charset="-52"/>
              </a:rPr>
              <a:t> у потребителей </a:t>
            </a:r>
            <a:endParaRPr lang="ru-RU" sz="2000" dirty="0"/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F16EEE23-8B1A-49F1-BB22-CEAFA4A2E83B}"/>
              </a:ext>
            </a:extLst>
          </p:cNvPr>
          <p:cNvSpPr/>
          <p:nvPr/>
        </p:nvSpPr>
        <p:spPr>
          <a:xfrm>
            <a:off x="731520" y="2311934"/>
            <a:ext cx="828185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uller Narrow Light" panose="00000400000000000000" pitchFamily="50" charset="-52"/>
              </a:rPr>
              <a:t>Полнотой информации и надежностью источника удовлетворены </a:t>
            </a:r>
            <a:endParaRPr lang="ru-RU" sz="2400" dirty="0"/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93A04A8A-90D6-4246-819C-3FEBC5736DCF}"/>
              </a:ext>
            </a:extLst>
          </p:cNvPr>
          <p:cNvSpPr/>
          <p:nvPr/>
        </p:nvSpPr>
        <p:spPr>
          <a:xfrm>
            <a:off x="8530058" y="2287375"/>
            <a:ext cx="32383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менее 70 % </a:t>
            </a:r>
            <a:r>
              <a:rPr lang="ru-RU" sz="2400" dirty="0">
                <a:latin typeface="Muller Narrow Light" panose="00000400000000000000" pitchFamily="50" charset="-52"/>
              </a:rPr>
              <a:t>респондентов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41" name="Равнобедренный треугольник 40">
            <a:extLst>
              <a:ext uri="{FF2B5EF4-FFF2-40B4-BE49-F238E27FC236}">
                <a16:creationId xmlns:a16="http://schemas.microsoft.com/office/drawing/2014/main" id="{ED2A9203-99B8-4624-98F9-048D5DBE9CCC}"/>
              </a:ext>
            </a:extLst>
          </p:cNvPr>
          <p:cNvSpPr/>
          <p:nvPr/>
        </p:nvSpPr>
        <p:spPr>
          <a:xfrm rot="5400000">
            <a:off x="5714678" y="1579306"/>
            <a:ext cx="1100193" cy="19902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3BE260D5-19EF-4A78-8053-0E5C95D05D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263273" y="1136709"/>
            <a:ext cx="355600" cy="368300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67A3A714-1CA2-49B5-A07D-F5A541E178E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704451" y="1151702"/>
            <a:ext cx="355600" cy="355600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309E111B-C7F9-4B22-B88C-9F70396F41C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406099" y="2346745"/>
            <a:ext cx="355600" cy="406400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826EBA59-D603-4C1A-8B95-FFB218975766}"/>
              </a:ext>
            </a:extLst>
          </p:cNvPr>
          <p:cNvSpPr txBox="1"/>
          <p:nvPr/>
        </p:nvSpPr>
        <p:spPr>
          <a:xfrm>
            <a:off x="7189720" y="1710310"/>
            <a:ext cx="22943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понятность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65 %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941DBE2E-8517-4A81-B91B-40BDD501B829}"/>
              </a:ext>
            </a:extLst>
          </p:cNvPr>
          <p:cNvSpPr txBox="1"/>
          <p:nvPr/>
        </p:nvSpPr>
        <p:spPr>
          <a:xfrm>
            <a:off x="7182351" y="1992935"/>
            <a:ext cx="19664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удобство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67,6 %</a:t>
            </a:r>
            <a:r>
              <a:rPr lang="ru-RU" sz="1600" dirty="0">
                <a:latin typeface="Muller Narrow Light" panose="00000400000000000000" pitchFamily="50" charset="-52"/>
              </a:rPr>
              <a:t> </a:t>
            </a:r>
            <a:endParaRPr lang="ru-RU" sz="1600" dirty="0"/>
          </a:p>
        </p:txBody>
      </p:sp>
      <p:sp>
        <p:nvSpPr>
          <p:cNvPr id="44" name="Прямоугольник 43">
            <a:extLst>
              <a:ext uri="{FF2B5EF4-FFF2-40B4-BE49-F238E27FC236}">
                <a16:creationId xmlns:a16="http://schemas.microsoft.com/office/drawing/2014/main" id="{20A93E73-91EE-4B52-BE7B-5D7244CE0EC6}"/>
              </a:ext>
            </a:extLst>
          </p:cNvPr>
          <p:cNvSpPr/>
          <p:nvPr/>
        </p:nvSpPr>
        <p:spPr>
          <a:xfrm>
            <a:off x="9756840" y="1415228"/>
            <a:ext cx="222273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доступность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80 %</a:t>
            </a:r>
            <a:r>
              <a:rPr lang="ru-RU" sz="1600" dirty="0">
                <a:solidFill>
                  <a:srgbClr val="FF0000"/>
                </a:solidFill>
                <a:latin typeface="Muller Narrow Light" panose="00000400000000000000" pitchFamily="50" charset="-52"/>
              </a:rPr>
              <a:t> 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9D885676-A882-42DC-9EA8-C18026C7D9AB}"/>
              </a:ext>
            </a:extLst>
          </p:cNvPr>
          <p:cNvSpPr txBox="1"/>
          <p:nvPr/>
        </p:nvSpPr>
        <p:spPr>
          <a:xfrm>
            <a:off x="9771227" y="1703127"/>
            <a:ext cx="22943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понятность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79 %</a:t>
            </a:r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87647CC0-5012-48F6-A961-E976EF1E7AF9}"/>
              </a:ext>
            </a:extLst>
          </p:cNvPr>
          <p:cNvSpPr txBox="1"/>
          <p:nvPr/>
        </p:nvSpPr>
        <p:spPr>
          <a:xfrm>
            <a:off x="9763858" y="1985752"/>
            <a:ext cx="196644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- удобство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    80 %</a:t>
            </a:r>
            <a:r>
              <a:rPr lang="ru-RU" sz="1600" dirty="0">
                <a:latin typeface="Muller Narrow Light" panose="00000400000000000000" pitchFamily="50" charset="-52"/>
              </a:rPr>
              <a:t>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695626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8D8E1A3-B80A-274C-9B65-C3746CA77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A689C-0428-2041-A422-96CC7CA87939}" type="slidenum">
              <a:rPr lang="ru-RU" smtClean="0"/>
              <a:t>7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-132080" y="-31490"/>
            <a:ext cx="12517120" cy="707886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ПРЕДЛОЖЕНИЯ ПО ПОВЫШЕНИЮ ЭФФЕКТИВНОСТИ ДЕЯТЕЛЬНОСТИ ОБЛАСТНЫХ ИОГВ, ОРГАНОВ МЕСТНОГО САМОУПРАВЛЕНИЯ ПО УЛУЧШЕНИЮ КАЧЕСТВА ОФИЦИАЛЬНОЙ ИНФОРМАЦИИ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991751" y="499933"/>
            <a:ext cx="57032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571594" y="499933"/>
            <a:ext cx="495913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D682EF87-F9CE-4342-A3A2-B44C90775BC6}"/>
              </a:ext>
            </a:extLst>
          </p:cNvPr>
          <p:cNvSpPr txBox="1"/>
          <p:nvPr/>
        </p:nvSpPr>
        <p:spPr>
          <a:xfrm>
            <a:off x="966008" y="4611395"/>
            <a:ext cx="4905389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Необходимо увеличить компонент официальной информации на существующих электронных ресурсах и сервисах:</a:t>
            </a:r>
            <a:endParaRPr lang="ru-RU" sz="20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3F7E6F74-73F7-4AE9-A7F6-60E95F715EA2}"/>
              </a:ext>
            </a:extLst>
          </p:cNvPr>
          <p:cNvSpPr txBox="1"/>
          <p:nvPr/>
        </p:nvSpPr>
        <p:spPr>
          <a:xfrm>
            <a:off x="966008" y="5759319"/>
            <a:ext cx="2325469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портал «Наш Север»</a:t>
            </a:r>
            <a:endParaRPr lang="ru-RU" sz="200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D6F20DF0-A4E6-400A-8527-1037672ABE1F}"/>
              </a:ext>
            </a:extLst>
          </p:cNvPr>
          <p:cNvSpPr txBox="1"/>
          <p:nvPr/>
        </p:nvSpPr>
        <p:spPr>
          <a:xfrm>
            <a:off x="965604" y="6291691"/>
            <a:ext cx="4780513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онлайн-сервис «Платформа обратной связи» </a:t>
            </a:r>
            <a:endParaRPr lang="ru-RU" sz="20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82F0876-490D-41B8-B42C-CEA7A73C13BD}"/>
              </a:ext>
            </a:extLst>
          </p:cNvPr>
          <p:cNvSpPr txBox="1"/>
          <p:nvPr/>
        </p:nvSpPr>
        <p:spPr>
          <a:xfrm>
            <a:off x="7018957" y="5369312"/>
            <a:ext cx="4780513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Размещаемые на ресурсе результаты/ информация о принятых мерах по обращениям косвенным образом будут способствовать и росту доверия официальной информацией, размещенной на ресурсе</a:t>
            </a:r>
            <a:endParaRPr lang="ru-RU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6B8BCEE3-4380-48BA-A1D4-5408D79726D0}"/>
              </a:ext>
            </a:extLst>
          </p:cNvPr>
          <p:cNvSpPr txBox="1"/>
          <p:nvPr/>
        </p:nvSpPr>
        <p:spPr>
          <a:xfrm>
            <a:off x="7018957" y="4684719"/>
            <a:ext cx="407461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Приведет к сокращению «пути» потребителей к официальной информации</a:t>
            </a:r>
            <a:endParaRPr lang="ru-RU" dirty="0"/>
          </a:p>
        </p:txBody>
      </p:sp>
      <p:pic>
        <p:nvPicPr>
          <p:cNvPr id="57" name="Рисунок 56">
            <a:extLst>
              <a:ext uri="{FF2B5EF4-FFF2-40B4-BE49-F238E27FC236}">
                <a16:creationId xmlns:a16="http://schemas.microsoft.com/office/drawing/2014/main" id="{51020C7C-2934-450E-A415-4D1C966509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9016" y="6368335"/>
            <a:ext cx="355600" cy="355600"/>
          </a:xfrm>
          <a:prstGeom prst="rect">
            <a:avLst/>
          </a:prstGeom>
        </p:spPr>
      </p:pic>
      <p:pic>
        <p:nvPicPr>
          <p:cNvPr id="58" name="Рисунок 57">
            <a:extLst>
              <a:ext uri="{FF2B5EF4-FFF2-40B4-BE49-F238E27FC236}">
                <a16:creationId xmlns:a16="http://schemas.microsoft.com/office/drawing/2014/main" id="{1E864BCE-EC19-4C98-BAE9-80DFB27650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748" y="5816529"/>
            <a:ext cx="355600" cy="342900"/>
          </a:xfrm>
          <a:prstGeom prst="rect">
            <a:avLst/>
          </a:prstGeom>
        </p:spPr>
      </p:pic>
      <p:cxnSp>
        <p:nvCxnSpPr>
          <p:cNvPr id="60" name="Прямая соединительная линия 59">
            <a:extLst>
              <a:ext uri="{FF2B5EF4-FFF2-40B4-BE49-F238E27FC236}">
                <a16:creationId xmlns:a16="http://schemas.microsoft.com/office/drawing/2014/main" id="{83A86C83-9CC0-4EAD-A765-DAA661EE92DF}"/>
              </a:ext>
            </a:extLst>
          </p:cNvPr>
          <p:cNvCxnSpPr/>
          <p:nvPr/>
        </p:nvCxnSpPr>
        <p:spPr>
          <a:xfrm>
            <a:off x="745030" y="4171153"/>
            <a:ext cx="1104071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FA13945F-ABB9-498D-805F-A9E8C7FA78C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3748" y="4732342"/>
            <a:ext cx="421856" cy="436922"/>
          </a:xfrm>
          <a:prstGeom prst="rect">
            <a:avLst/>
          </a:prstGeom>
        </p:spPr>
      </p:pic>
      <p:sp>
        <p:nvSpPr>
          <p:cNvPr id="62" name="Равнобедренный треугольник 61">
            <a:extLst>
              <a:ext uri="{FF2B5EF4-FFF2-40B4-BE49-F238E27FC236}">
                <a16:creationId xmlns:a16="http://schemas.microsoft.com/office/drawing/2014/main" id="{4337571B-DCE8-404E-A4B2-D14FC00BDDC6}"/>
              </a:ext>
            </a:extLst>
          </p:cNvPr>
          <p:cNvSpPr/>
          <p:nvPr/>
        </p:nvSpPr>
        <p:spPr>
          <a:xfrm rot="5400000">
            <a:off x="4931481" y="5526528"/>
            <a:ext cx="2039214" cy="355599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8A476504-D15C-4135-8848-DCCC393766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06859" y="4875822"/>
            <a:ext cx="355600" cy="355600"/>
          </a:xfrm>
          <a:prstGeom prst="rect">
            <a:avLst/>
          </a:prstGeom>
        </p:spPr>
      </p:pic>
      <p:pic>
        <p:nvPicPr>
          <p:cNvPr id="64" name="Рисунок 63">
            <a:extLst>
              <a:ext uri="{FF2B5EF4-FFF2-40B4-BE49-F238E27FC236}">
                <a16:creationId xmlns:a16="http://schemas.microsoft.com/office/drawing/2014/main" id="{EB19AD48-5E35-4984-B0B1-05B9DD42BC1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6859" y="5565014"/>
            <a:ext cx="355600" cy="355600"/>
          </a:xfrm>
          <a:prstGeom prst="rect">
            <a:avLst/>
          </a:prstGeom>
        </p:spPr>
      </p:pic>
      <p:sp>
        <p:nvSpPr>
          <p:cNvPr id="65" name="Равнобедренный треугольник 64">
            <a:extLst>
              <a:ext uri="{FF2B5EF4-FFF2-40B4-BE49-F238E27FC236}">
                <a16:creationId xmlns:a16="http://schemas.microsoft.com/office/drawing/2014/main" id="{40F80C3E-7CC4-4CC2-A454-E800EC973C2D}"/>
              </a:ext>
            </a:extLst>
          </p:cNvPr>
          <p:cNvSpPr/>
          <p:nvPr/>
        </p:nvSpPr>
        <p:spPr>
          <a:xfrm rot="5400000">
            <a:off x="4515808" y="2243088"/>
            <a:ext cx="2816214" cy="355599"/>
          </a:xfrm>
          <a:prstGeom prst="triangle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D442CFD2-A79E-4489-B564-4E0A13B8266B}"/>
              </a:ext>
            </a:extLst>
          </p:cNvPr>
          <p:cNvSpPr txBox="1"/>
          <p:nvPr/>
        </p:nvSpPr>
        <p:spPr>
          <a:xfrm>
            <a:off x="965604" y="1622361"/>
            <a:ext cx="4426901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ВЫСОКИЙ</a:t>
            </a:r>
            <a:r>
              <a:rPr lang="ru-RU" sz="2000" dirty="0">
                <a:latin typeface="Muller Narrow Light" panose="00000400000000000000" pitchFamily="50" charset="-52"/>
              </a:rPr>
              <a:t> уровень открытости областных ИОГВ, особенно в части организации цифрового взаимодействия с субъектами предпринимательской деятельности</a:t>
            </a:r>
            <a:endParaRPr lang="ru-RU" sz="2000" dirty="0"/>
          </a:p>
        </p:txBody>
      </p:sp>
      <p:pic>
        <p:nvPicPr>
          <p:cNvPr id="67" name="Рисунок 66">
            <a:extLst>
              <a:ext uri="{FF2B5EF4-FFF2-40B4-BE49-F238E27FC236}">
                <a16:creationId xmlns:a16="http://schemas.microsoft.com/office/drawing/2014/main" id="{6FD858F4-0B90-43C0-9FE7-A3800AAE4F7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65389" y="1012779"/>
            <a:ext cx="355600" cy="393700"/>
          </a:xfrm>
          <a:prstGeom prst="rect">
            <a:avLst/>
          </a:prstGeom>
        </p:spPr>
      </p:pic>
      <p:pic>
        <p:nvPicPr>
          <p:cNvPr id="68" name="Рисунок 67">
            <a:extLst>
              <a:ext uri="{FF2B5EF4-FFF2-40B4-BE49-F238E27FC236}">
                <a16:creationId xmlns:a16="http://schemas.microsoft.com/office/drawing/2014/main" id="{8C02AD3F-25CB-4C22-9F4D-F62AA58AE89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13213" y="2523977"/>
            <a:ext cx="307776" cy="307776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7265ABC7-0AC4-490C-8015-E72254187E95}"/>
              </a:ext>
            </a:extLst>
          </p:cNvPr>
          <p:cNvSpPr txBox="1"/>
          <p:nvPr/>
        </p:nvSpPr>
        <p:spPr>
          <a:xfrm>
            <a:off x="6679896" y="1169574"/>
            <a:ext cx="539513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</a:rPr>
              <a:t>Электронные сервисы и порталы исполнительных органов рассматриваются предпринимателями как надежный и один из основных источников информации о деятельности органов власти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8489A694-1D2A-45ED-B0DB-329D741DF117}"/>
              </a:ext>
            </a:extLst>
          </p:cNvPr>
          <p:cNvSpPr txBox="1"/>
          <p:nvPr/>
        </p:nvSpPr>
        <p:spPr>
          <a:xfrm>
            <a:off x="6679896" y="2673159"/>
            <a:ext cx="532212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С</a:t>
            </a:r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пециальные цифровые ресурсы не выступают ведущими и надежными источниками официальной информации, являются скорее формами обратной связи (обращений, жалоб) </a:t>
            </a:r>
            <a:endParaRPr lang="ru-RU" dirty="0"/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62B89068-0692-42E3-9FFC-53DD02E1DC57}"/>
              </a:ext>
            </a:extLst>
          </p:cNvPr>
          <p:cNvSpPr txBox="1"/>
          <p:nvPr/>
        </p:nvSpPr>
        <p:spPr>
          <a:xfrm>
            <a:off x="6679896" y="2484582"/>
            <a:ext cx="264382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2C8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ДЛЯ НАСЕЛЕНИЯ РЕГИОНА</a:t>
            </a:r>
            <a:endParaRPr lang="ru-RU" sz="1600" dirty="0">
              <a:solidFill>
                <a:srgbClr val="0082C8"/>
              </a:solidFill>
            </a:endParaRP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5C654315-C7ED-4E5C-BEBF-9142B0064037}"/>
              </a:ext>
            </a:extLst>
          </p:cNvPr>
          <p:cNvSpPr txBox="1"/>
          <p:nvPr/>
        </p:nvSpPr>
        <p:spPr>
          <a:xfrm>
            <a:off x="6695281" y="946322"/>
            <a:ext cx="27128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2C8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  <a:cs typeface="Times New Roman" panose="02020603050405020304" pitchFamily="18" charset="0"/>
              </a:rPr>
              <a:t>ДЛЯ ПРЕДПРИНИМАТЕЛЕЙ</a:t>
            </a:r>
            <a:endParaRPr lang="ru-RU" sz="1600" dirty="0">
              <a:solidFill>
                <a:srgbClr val="0082C8"/>
              </a:solidFill>
            </a:endParaRPr>
          </a:p>
        </p:txBody>
      </p:sp>
      <p:pic>
        <p:nvPicPr>
          <p:cNvPr id="77" name="Рисунок 76">
            <a:extLst>
              <a:ext uri="{FF2B5EF4-FFF2-40B4-BE49-F238E27FC236}">
                <a16:creationId xmlns:a16="http://schemas.microsoft.com/office/drawing/2014/main" id="{5C732922-170D-4D25-877E-1C65220443E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43748" y="1698804"/>
            <a:ext cx="355600" cy="38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84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523220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ДЕЯТЕЛЬНОСТЬ СУБЪЕКТОВ ЕСТЕСТВЕННЫХ МОНОПОЛИЙ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776155" y="266253"/>
            <a:ext cx="54077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894735" y="266253"/>
            <a:ext cx="560439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>
            <a:extLst>
              <a:ext uri="{FF2B5EF4-FFF2-40B4-BE49-F238E27FC236}">
                <a16:creationId xmlns:a16="http://schemas.microsoft.com/office/drawing/2014/main" id="{3A8150AD-CAEE-4984-B833-4F617B113055}"/>
              </a:ext>
            </a:extLst>
          </p:cNvPr>
          <p:cNvCxnSpPr>
            <a:cxnSpLocks/>
          </p:cNvCxnSpPr>
          <p:nvPr/>
        </p:nvCxnSpPr>
        <p:spPr>
          <a:xfrm flipV="1">
            <a:off x="533847" y="5856743"/>
            <a:ext cx="11234072" cy="24864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>
            <a:extLst>
              <a:ext uri="{FF2B5EF4-FFF2-40B4-BE49-F238E27FC236}">
                <a16:creationId xmlns:a16="http://schemas.microsoft.com/office/drawing/2014/main" id="{A05DD9AE-0E3D-46A4-8142-B4C78D773CE3}"/>
              </a:ext>
            </a:extLst>
          </p:cNvPr>
          <p:cNvSpPr/>
          <p:nvPr/>
        </p:nvSpPr>
        <p:spPr>
          <a:xfrm>
            <a:off x="533847" y="5898118"/>
            <a:ext cx="1129967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Muller Narrow Light" panose="00000400000000000000" pitchFamily="50" charset="-52"/>
              </a:rPr>
              <a:t>Уровни тарифов (цен), установленных уполномоченным органом исполнительной власти Мурманской области в области государственного регулирования тарифов, не превышают предельно допустимые</a:t>
            </a:r>
          </a:p>
          <a:p>
            <a:pPr algn="ctr"/>
            <a:r>
              <a:rPr lang="ru-RU" sz="2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Тарифы</a:t>
            </a:r>
            <a:r>
              <a:rPr lang="ru-RU" dirty="0">
                <a:latin typeface="Muller Narrow Light" panose="00000400000000000000" pitchFamily="50" charset="-52"/>
              </a:rPr>
              <a:t> на электроэнергию и холодное водоснабжение </a:t>
            </a:r>
            <a:r>
              <a:rPr lang="ru-RU" sz="2000" b="1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одни из самых низких </a:t>
            </a:r>
            <a:r>
              <a:rPr lang="ru-RU" dirty="0">
                <a:latin typeface="Muller Narrow Light" panose="00000400000000000000" pitchFamily="50" charset="-52"/>
              </a:rPr>
              <a:t>в Российской Федерации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2FE57279-4B6A-434E-A50B-3F0FE4269EE6}"/>
              </a:ext>
            </a:extLst>
          </p:cNvPr>
          <p:cNvSpPr/>
          <p:nvPr/>
        </p:nvSpPr>
        <p:spPr>
          <a:xfrm>
            <a:off x="5144092" y="671375"/>
            <a:ext cx="686502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ВЫСОКИЙ</a:t>
            </a:r>
            <a:r>
              <a:rPr lang="ru-RU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r>
              <a:rPr lang="ru-RU" sz="1600" dirty="0">
                <a:latin typeface="Muller Narrow Light" panose="00000400000000000000" pitchFamily="50" charset="-52"/>
              </a:rPr>
              <a:t>уровень конкуренции на рынках теплоснабжения, холодного водоснабжения и водоотведения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892038E9-7A9E-42D8-8188-3BB5C4B1879E}"/>
              </a:ext>
            </a:extLst>
          </p:cNvPr>
          <p:cNvSpPr/>
          <p:nvPr/>
        </p:nvSpPr>
        <p:spPr>
          <a:xfrm>
            <a:off x="5835717" y="1240614"/>
            <a:ext cx="60733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Однако, есть тенденция сокращения численности хозяйствующих субъектов, работающих на высококонкурентных рынках, что может в перспективе оказать негативное влияние на уровень оказания услуг и уровень тарифов на них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3084424C-B4B3-41BE-BA40-AA88C5CFC808}"/>
              </a:ext>
            </a:extLst>
          </p:cNvPr>
          <p:cNvSpPr/>
          <p:nvPr/>
        </p:nvSpPr>
        <p:spPr>
          <a:xfrm>
            <a:off x="5138089" y="2330810"/>
            <a:ext cx="6997108" cy="11180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СУЩЕСТВЕННОЕ</a:t>
            </a:r>
            <a:r>
              <a:rPr lang="ru-RU" sz="1600" dirty="0">
                <a:latin typeface="Muller Narrow Light" panose="00000400000000000000" pitchFamily="50" charset="-52"/>
              </a:rPr>
              <a:t>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СОКРАЩЕНИЕ</a:t>
            </a:r>
            <a:r>
              <a:rPr lang="ru-RU" sz="1600" dirty="0">
                <a:latin typeface="Muller Narrow Light" panose="00000400000000000000" pitchFamily="50" charset="-52"/>
              </a:rPr>
              <a:t> численности хозяйствующих субъектов Мурманской области, относящихся к числу субъектов естественных монополий, работающих на рынке обращения с твердыми бытовыми отходами,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не способствует </a:t>
            </a:r>
            <a:r>
              <a:rPr lang="ru-RU" sz="1600" dirty="0">
                <a:latin typeface="Muller Narrow Light" panose="00000400000000000000" pitchFamily="50" charset="-52"/>
              </a:rPr>
              <a:t>повышению качества оказываемых услуг</a:t>
            </a:r>
          </a:p>
        </p:txBody>
      </p:sp>
      <p:sp>
        <p:nvSpPr>
          <p:cNvPr id="17" name="Прямоугольник 16">
            <a:extLst>
              <a:ext uri="{FF2B5EF4-FFF2-40B4-BE49-F238E27FC236}">
                <a16:creationId xmlns:a16="http://schemas.microsoft.com/office/drawing/2014/main" id="{4367BB97-1730-4917-BC77-D0AC1B32ABF3}"/>
              </a:ext>
            </a:extLst>
          </p:cNvPr>
          <p:cNvSpPr/>
          <p:nvPr/>
        </p:nvSpPr>
        <p:spPr>
          <a:xfrm>
            <a:off x="5138089" y="3496322"/>
            <a:ext cx="699710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Оценка удовлетворенности потребителей качеством услуг, предоставляемых субъектами естественных монополий, находится на достаточно </a:t>
            </a:r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ВЫСОКОМ</a:t>
            </a:r>
            <a:r>
              <a:rPr lang="ru-RU" sz="1600" dirty="0">
                <a:latin typeface="Muller Narrow Light" panose="00000400000000000000" pitchFamily="50" charset="-52"/>
              </a:rPr>
              <a:t> уровне </a:t>
            </a:r>
            <a:r>
              <a:rPr lang="ru-RU" dirty="0">
                <a:solidFill>
                  <a:srgbClr val="FF6600"/>
                </a:solidFill>
                <a:latin typeface="Muller Narrow Light" panose="00000400000000000000" pitchFamily="50" charset="-52"/>
              </a:rPr>
              <a:t>(более 70%)</a:t>
            </a:r>
          </a:p>
        </p:txBody>
      </p:sp>
      <p:sp>
        <p:nvSpPr>
          <p:cNvPr id="18" name="Прямоугольник 17">
            <a:extLst>
              <a:ext uri="{FF2B5EF4-FFF2-40B4-BE49-F238E27FC236}">
                <a16:creationId xmlns:a16="http://schemas.microsoft.com/office/drawing/2014/main" id="{0AE5539B-DA67-45B3-8F32-2EDDD11D162A}"/>
              </a:ext>
            </a:extLst>
          </p:cNvPr>
          <p:cNvSpPr/>
          <p:nvPr/>
        </p:nvSpPr>
        <p:spPr>
          <a:xfrm>
            <a:off x="5151381" y="4420374"/>
            <a:ext cx="68650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ВЫСОКИЙ</a:t>
            </a:r>
            <a:r>
              <a:rPr lang="ru-RU" sz="1600" dirty="0">
                <a:latin typeface="Muller Narrow Light" panose="00000400000000000000" pitchFamily="50" charset="-52"/>
              </a:rPr>
              <a:t> уровень удовлетворенности субъектов предпринимательской деятельности Мурманской области услугами по техническому присоединению к сетям инженерно-технического обеспечения в электронном виде, оказываемыми ресурсоснабжающими организациями и субъектами естественных монополий в Мурманской области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6F52C2-A3D2-4C60-8D9C-9B18142A2160}"/>
              </a:ext>
            </a:extLst>
          </p:cNvPr>
          <p:cNvSpPr txBox="1"/>
          <p:nvPr/>
        </p:nvSpPr>
        <p:spPr>
          <a:xfrm>
            <a:off x="541734" y="777251"/>
            <a:ext cx="37825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rgbClr val="0082C8"/>
                </a:solidFill>
                <a:latin typeface="Muller Narrow Light" panose="00000400000000000000" pitchFamily="50" charset="-52"/>
                <a:ea typeface="Calibri" panose="020F0502020204030204" pitchFamily="34" charset="0"/>
              </a:rPr>
              <a:t>НА ТЕРРИТОРИИ МУРМАНСКОЙ ОБЛАСТИ СУБЪЕКТЫ </a:t>
            </a:r>
            <a:r>
              <a:rPr lang="ru-RU" sz="1600" dirty="0">
                <a:solidFill>
                  <a:srgbClr val="0082C8"/>
                </a:solidFill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ЕСТЕСТВЕННЫХ МОНОПОЛИЙ ПРЕДСТАВЛЕНЫ НА СЛЕДУЮЩИХ РЫНКАХ</a:t>
            </a:r>
            <a:endParaRPr lang="ru-RU" sz="1600" dirty="0">
              <a:solidFill>
                <a:srgbClr val="0082C8"/>
              </a:solidFill>
              <a:latin typeface="Muller Narrow Light" panose="00000400000000000000" pitchFamily="50" charset="-52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8F9885D-C249-4DD8-A7BC-903A197F88CA}"/>
              </a:ext>
            </a:extLst>
          </p:cNvPr>
          <p:cNvSpPr txBox="1"/>
          <p:nvPr/>
        </p:nvSpPr>
        <p:spPr>
          <a:xfrm>
            <a:off x="1038069" y="1626865"/>
            <a:ext cx="23291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теплоснабжение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9328211-21D5-4F83-932B-D447B734036E}"/>
              </a:ext>
            </a:extLst>
          </p:cNvPr>
          <p:cNvSpPr txBox="1"/>
          <p:nvPr/>
        </p:nvSpPr>
        <p:spPr>
          <a:xfrm>
            <a:off x="1038069" y="2062962"/>
            <a:ext cx="262128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горячее водоснабжение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045F1D6-09E3-4FFF-85DA-91493C760045}"/>
              </a:ext>
            </a:extLst>
          </p:cNvPr>
          <p:cNvSpPr txBox="1"/>
          <p:nvPr/>
        </p:nvSpPr>
        <p:spPr>
          <a:xfrm>
            <a:off x="1049978" y="2496999"/>
            <a:ext cx="27660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холодное водоснабжение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8BBCC0D-F877-45BF-8607-53FAA6C90BB7}"/>
              </a:ext>
            </a:extLst>
          </p:cNvPr>
          <p:cNvSpPr txBox="1"/>
          <p:nvPr/>
        </p:nvSpPr>
        <p:spPr>
          <a:xfrm>
            <a:off x="1038069" y="2925838"/>
            <a:ext cx="16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водоотведение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6700DCC-AB5B-43B7-B904-2442C2B0AF39}"/>
              </a:ext>
            </a:extLst>
          </p:cNvPr>
          <p:cNvSpPr txBox="1"/>
          <p:nvPr/>
        </p:nvSpPr>
        <p:spPr>
          <a:xfrm>
            <a:off x="1038069" y="3368012"/>
            <a:ext cx="16760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газоснабжение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D99E20EA-4D9B-4FFE-994C-E3BF80A677E6}"/>
              </a:ext>
            </a:extLst>
          </p:cNvPr>
          <p:cNvSpPr txBox="1"/>
          <p:nvPr/>
        </p:nvSpPr>
        <p:spPr>
          <a:xfrm>
            <a:off x="1038069" y="3785877"/>
            <a:ext cx="22080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электроснабжение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164C0AC-1AC1-4C23-B86C-3BC6B17CDF71}"/>
              </a:ext>
            </a:extLst>
          </p:cNvPr>
          <p:cNvSpPr txBox="1"/>
          <p:nvPr/>
        </p:nvSpPr>
        <p:spPr>
          <a:xfrm>
            <a:off x="1038069" y="4239025"/>
            <a:ext cx="27660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рынок обращения с ТБО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BCFC01B-BFCC-4D0B-8B73-CC48F89B5BCC}"/>
              </a:ext>
            </a:extLst>
          </p:cNvPr>
          <p:cNvSpPr txBox="1"/>
          <p:nvPr/>
        </p:nvSpPr>
        <p:spPr>
          <a:xfrm>
            <a:off x="1038069" y="4726847"/>
            <a:ext cx="324143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Muller Narrow Light" panose="00000400000000000000" pitchFamily="50" charset="-52"/>
                <a:ea typeface="Calibri" panose="020F0502020204030204" pitchFamily="34" charset="0"/>
              </a:rPr>
              <a:t>перевозка транспортом пассажиров и багажа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BF45493-2133-4451-8200-3A5238047F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6747" y="1501738"/>
            <a:ext cx="288390" cy="267791"/>
          </a:xfrm>
          <a:prstGeom prst="rect">
            <a:avLst/>
          </a:prstGeom>
        </p:spPr>
      </p:pic>
      <p:pic>
        <p:nvPicPr>
          <p:cNvPr id="34" name="Рисунок 33">
            <a:extLst>
              <a:ext uri="{FF2B5EF4-FFF2-40B4-BE49-F238E27FC236}">
                <a16:creationId xmlns:a16="http://schemas.microsoft.com/office/drawing/2014/main" id="{B8ABCC18-0D98-4977-A3A7-93AAE10015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259" y="1708836"/>
            <a:ext cx="321844" cy="287361"/>
          </a:xfrm>
          <a:prstGeom prst="rect">
            <a:avLst/>
          </a:prstGeom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8B2CC04D-52FD-44C5-84EF-99DC6591F82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366" y="3431324"/>
            <a:ext cx="287737" cy="277461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74180705-E97B-4F7D-A208-C83BA8A24E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3839" y="2101577"/>
            <a:ext cx="250896" cy="364940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96AB04EE-B502-4699-AF9A-E0F328B2091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5259" y="2525334"/>
            <a:ext cx="321844" cy="356327"/>
          </a:xfrm>
          <a:prstGeom prst="rect">
            <a:avLst/>
          </a:prstGeom>
        </p:spPr>
      </p:pic>
      <p:pic>
        <p:nvPicPr>
          <p:cNvPr id="39" name="Рисунок 38">
            <a:extLst>
              <a:ext uri="{FF2B5EF4-FFF2-40B4-BE49-F238E27FC236}">
                <a16:creationId xmlns:a16="http://schemas.microsoft.com/office/drawing/2014/main" id="{5C30B838-C63D-4668-9929-475D9A8AC3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49366" y="2950082"/>
            <a:ext cx="287737" cy="359671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04DF734F-4DBC-4258-9897-76C369F422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0796" y="3826058"/>
            <a:ext cx="331828" cy="331828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6041BA58-4D6E-4574-BF05-F5F178577C5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15434" y="4275159"/>
            <a:ext cx="355600" cy="355600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5DE08CC5-78D9-4A22-BC24-972DF8DBCC30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16732" y="4823260"/>
            <a:ext cx="355600" cy="355600"/>
          </a:xfrm>
          <a:prstGeom prst="rect">
            <a:avLst/>
          </a:prstGeom>
        </p:spPr>
      </p:pic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5735F2FE-616B-4658-8A89-CB0F0A85F79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82489" y="4499593"/>
            <a:ext cx="355600" cy="355600"/>
          </a:xfrm>
          <a:prstGeom prst="rect">
            <a:avLst/>
          </a:prstGeom>
        </p:spPr>
      </p:pic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357EB3A2-E7DE-40BE-B071-D3F790811E4F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782489" y="3560579"/>
            <a:ext cx="355600" cy="355600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64D81EDC-98B2-4F9A-8368-F381946915D9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782489" y="2439388"/>
            <a:ext cx="355600" cy="355600"/>
          </a:xfrm>
          <a:prstGeom prst="rect">
            <a:avLst/>
          </a:prstGeom>
        </p:spPr>
      </p:pic>
      <p:pic>
        <p:nvPicPr>
          <p:cNvPr id="50" name="Рисунок 49">
            <a:extLst>
              <a:ext uri="{FF2B5EF4-FFF2-40B4-BE49-F238E27FC236}">
                <a16:creationId xmlns:a16="http://schemas.microsoft.com/office/drawing/2014/main" id="{8929D656-648A-4F46-A0E1-F261E7752362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788492" y="810002"/>
            <a:ext cx="355600" cy="381000"/>
          </a:xfrm>
          <a:prstGeom prst="rect">
            <a:avLst/>
          </a:prstGeom>
        </p:spPr>
      </p:pic>
      <p:pic>
        <p:nvPicPr>
          <p:cNvPr id="51" name="Рисунок 50">
            <a:extLst>
              <a:ext uri="{FF2B5EF4-FFF2-40B4-BE49-F238E27FC236}">
                <a16:creationId xmlns:a16="http://schemas.microsoft.com/office/drawing/2014/main" id="{78E4F5E2-AD36-4C7A-B971-C79F639AEA42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69287" y="6365172"/>
            <a:ext cx="508244" cy="453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696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8C567C77-E1F5-B046-BA27-CDE1EB8EB7EF}"/>
              </a:ext>
            </a:extLst>
          </p:cNvPr>
          <p:cNvSpPr/>
          <p:nvPr/>
        </p:nvSpPr>
        <p:spPr>
          <a:xfrm>
            <a:off x="406099" y="-31490"/>
            <a:ext cx="11489568" cy="954107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УДОВЛЕТВОРЕННОСТЬ НАСЕЛЕНИЯ ДЕЯТЕЛЬНОСТЬЮ </a:t>
            </a:r>
          </a:p>
          <a:p>
            <a:pPr algn="ctr"/>
            <a:r>
              <a:rPr lang="ru-RU" sz="2800" b="1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В СФЕРЕ ФИНАНСОВЫХ УСЛУГ</a:t>
            </a:r>
          </a:p>
        </p:txBody>
      </p:sp>
      <p:cxnSp>
        <p:nvCxnSpPr>
          <p:cNvPr id="8" name="Прямая соединительная линия 7"/>
          <p:cNvCxnSpPr>
            <a:cxnSpLocks/>
          </p:cNvCxnSpPr>
          <p:nvPr/>
        </p:nvCxnSpPr>
        <p:spPr>
          <a:xfrm>
            <a:off x="10559845" y="266253"/>
            <a:ext cx="550607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cxnSpLocks/>
          </p:cNvCxnSpPr>
          <p:nvPr/>
        </p:nvCxnSpPr>
        <p:spPr>
          <a:xfrm>
            <a:off x="1133576" y="266253"/>
            <a:ext cx="606734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FF0D799E-242E-4694-B3C4-FD3A92AADF26}"/>
              </a:ext>
            </a:extLst>
          </p:cNvPr>
          <p:cNvSpPr/>
          <p:nvPr/>
        </p:nvSpPr>
        <p:spPr>
          <a:xfrm>
            <a:off x="291585" y="5557774"/>
            <a:ext cx="2358766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600"/>
              </a:spcAft>
            </a:pPr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Высокие</a:t>
            </a:r>
            <a:r>
              <a:rPr lang="ru-RU" dirty="0">
                <a:latin typeface="Muller Narrow Light" panose="00000400000000000000" pitchFamily="50" charset="-52"/>
              </a:rPr>
              <a:t> показатели удовлетворенности по отдельным параметрам рынка финансовых услуг</a:t>
            </a:r>
          </a:p>
        </p:txBody>
      </p:sp>
      <p:sp>
        <p:nvSpPr>
          <p:cNvPr id="24" name="Равнобедренный треугольник 23">
            <a:extLst>
              <a:ext uri="{FF2B5EF4-FFF2-40B4-BE49-F238E27FC236}">
                <a16:creationId xmlns:a16="http://schemas.microsoft.com/office/drawing/2014/main" id="{DA92D6C1-B806-4ABC-A2BE-3818DBDF9662}"/>
              </a:ext>
            </a:extLst>
          </p:cNvPr>
          <p:cNvSpPr/>
          <p:nvPr/>
        </p:nvSpPr>
        <p:spPr>
          <a:xfrm rot="5400000">
            <a:off x="2250365" y="6236639"/>
            <a:ext cx="1160933" cy="200828"/>
          </a:xfrm>
          <a:prstGeom prst="triangle">
            <a:avLst/>
          </a:prstGeom>
          <a:solidFill>
            <a:srgbClr val="0082C8"/>
          </a:solidFill>
          <a:ln>
            <a:solidFill>
              <a:srgbClr val="0082C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21" name="Прямоугольник 20">
            <a:extLst>
              <a:ext uri="{FF2B5EF4-FFF2-40B4-BE49-F238E27FC236}">
                <a16:creationId xmlns:a16="http://schemas.microsoft.com/office/drawing/2014/main" id="{FB021EBE-5105-4884-8DB7-F590968C2355}"/>
              </a:ext>
            </a:extLst>
          </p:cNvPr>
          <p:cNvSpPr/>
          <p:nvPr/>
        </p:nvSpPr>
        <p:spPr>
          <a:xfrm>
            <a:off x="3739715" y="5597328"/>
            <a:ext cx="355927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количество и удобство расположения </a:t>
            </a:r>
          </a:p>
          <a:p>
            <a:r>
              <a:rPr lang="ru-RU" sz="1600" dirty="0">
                <a:latin typeface="Muller Narrow Light" panose="00000400000000000000" pitchFamily="50" charset="-52"/>
              </a:rPr>
              <a:t>банковских отделений</a:t>
            </a:r>
          </a:p>
        </p:txBody>
      </p:sp>
      <p:sp>
        <p:nvSpPr>
          <p:cNvPr id="22" name="Прямоугольник 21">
            <a:extLst>
              <a:ext uri="{FF2B5EF4-FFF2-40B4-BE49-F238E27FC236}">
                <a16:creationId xmlns:a16="http://schemas.microsoft.com/office/drawing/2014/main" id="{3A5FBE81-0843-4F22-ABED-0DCDE515FD5D}"/>
              </a:ext>
            </a:extLst>
          </p:cNvPr>
          <p:cNvSpPr/>
          <p:nvPr/>
        </p:nvSpPr>
        <p:spPr>
          <a:xfrm>
            <a:off x="3738455" y="6091609"/>
            <a:ext cx="385770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качество дистанционного </a:t>
            </a:r>
          </a:p>
          <a:p>
            <a:r>
              <a:rPr lang="ru-RU" sz="1600" dirty="0">
                <a:latin typeface="Muller Narrow Light" panose="00000400000000000000" pitchFamily="50" charset="-52"/>
              </a:rPr>
              <a:t>банковского обслуживания</a:t>
            </a:r>
          </a:p>
        </p:txBody>
      </p:sp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D5C5F5E9-3D4F-48E2-91C2-20980AC610C5}"/>
              </a:ext>
            </a:extLst>
          </p:cNvPr>
          <p:cNvSpPr/>
          <p:nvPr/>
        </p:nvSpPr>
        <p:spPr>
          <a:xfrm>
            <a:off x="3738455" y="6669519"/>
            <a:ext cx="326919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Muller Narrow Light" panose="00000400000000000000" pitchFamily="50" charset="-52"/>
              </a:rPr>
              <a:t>качество мобильной связи</a:t>
            </a:r>
          </a:p>
        </p:txBody>
      </p:sp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B4D97CF3-E061-478C-9282-E62DA7F409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2132" y="6120774"/>
            <a:ext cx="393347" cy="432558"/>
          </a:xfrm>
          <a:prstGeom prst="rect">
            <a:avLst/>
          </a:prstGeom>
        </p:spPr>
      </p:pic>
      <p:pic>
        <p:nvPicPr>
          <p:cNvPr id="30" name="Рисунок 29">
            <a:extLst>
              <a:ext uri="{FF2B5EF4-FFF2-40B4-BE49-F238E27FC236}">
                <a16:creationId xmlns:a16="http://schemas.microsoft.com/office/drawing/2014/main" id="{7C415C6A-4B77-4ED3-9A1B-D6B0FA4BF1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680178">
            <a:off x="7620563" y="6189705"/>
            <a:ext cx="372507" cy="343024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3E17D6B7-9AC3-4D7B-9ABD-0395D79BF862}"/>
              </a:ext>
            </a:extLst>
          </p:cNvPr>
          <p:cNvSpPr/>
          <p:nvPr/>
        </p:nvSpPr>
        <p:spPr>
          <a:xfrm>
            <a:off x="894287" y="1263369"/>
            <a:ext cx="53072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uller Narrow Light" panose="00000400000000000000" pitchFamily="50" charset="-52"/>
              </a:rPr>
              <a:t>Приоритетное пользование услугами банковских организаций </a:t>
            </a:r>
          </a:p>
        </p:txBody>
      </p:sp>
      <p:sp>
        <p:nvSpPr>
          <p:cNvPr id="26" name="Прямоугольник 25">
            <a:extLst>
              <a:ext uri="{FF2B5EF4-FFF2-40B4-BE49-F238E27FC236}">
                <a16:creationId xmlns:a16="http://schemas.microsoft.com/office/drawing/2014/main" id="{E62C133B-C6C3-45B1-9815-AFA52626FA17}"/>
              </a:ext>
            </a:extLst>
          </p:cNvPr>
          <p:cNvSpPr/>
          <p:nvPr/>
        </p:nvSpPr>
        <p:spPr>
          <a:xfrm>
            <a:off x="844754" y="2439451"/>
            <a:ext cx="4944458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Высокий</a:t>
            </a:r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 </a:t>
            </a:r>
            <a:r>
              <a:rPr lang="ru-RU" sz="2400" dirty="0">
                <a:latin typeface="Muller Narrow Light" panose="00000400000000000000" pitchFamily="50" charset="-52"/>
              </a:rPr>
              <a:t>уровень удовлетворенности населения деятельностью банковских организаций</a:t>
            </a:r>
          </a:p>
          <a:p>
            <a:pPr algn="ctr"/>
            <a:endParaRPr lang="ru-RU" sz="1600" dirty="0">
              <a:latin typeface="Muller Narrow Light" panose="00000400000000000000" pitchFamily="50" charset="-52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id="{068880B7-E0AB-4F6C-90B1-9521CC344CAF}"/>
              </a:ext>
            </a:extLst>
          </p:cNvPr>
          <p:cNvSpPr/>
          <p:nvPr/>
        </p:nvSpPr>
        <p:spPr>
          <a:xfrm>
            <a:off x="894287" y="3922832"/>
            <a:ext cx="50242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Muller Narrow Light" panose="00000400000000000000" pitchFamily="50" charset="-52"/>
              </a:rPr>
              <a:t>Банковскими кредитами удовлетворена половина аудитории </a:t>
            </a:r>
          </a:p>
        </p:txBody>
      </p:sp>
      <p:sp>
        <p:nvSpPr>
          <p:cNvPr id="34" name="Прямоугольник 33">
            <a:extLst>
              <a:ext uri="{FF2B5EF4-FFF2-40B4-BE49-F238E27FC236}">
                <a16:creationId xmlns:a16="http://schemas.microsoft.com/office/drawing/2014/main" id="{625A9F38-D5AF-437F-9ABA-B44B9EAAAFFC}"/>
              </a:ext>
            </a:extLst>
          </p:cNvPr>
          <p:cNvSpPr/>
          <p:nvPr/>
        </p:nvSpPr>
        <p:spPr>
          <a:xfrm>
            <a:off x="6907137" y="3893006"/>
            <a:ext cx="550117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100" dirty="0">
                <a:latin typeface="Muller Narrow Light" panose="00000400000000000000" pitchFamily="50" charset="-52"/>
              </a:rPr>
              <a:t>Достаточно высокий уровень удовлетворенности услугой обязательного медицинского страхования</a:t>
            </a:r>
          </a:p>
        </p:txBody>
      </p:sp>
      <p:pic>
        <p:nvPicPr>
          <p:cNvPr id="45" name="Рисунок 44">
            <a:extLst>
              <a:ext uri="{FF2B5EF4-FFF2-40B4-BE49-F238E27FC236}">
                <a16:creationId xmlns:a16="http://schemas.microsoft.com/office/drawing/2014/main" id="{44596710-534E-4463-99E3-0979F8E220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42132" y="6681761"/>
            <a:ext cx="393346" cy="340446"/>
          </a:xfrm>
          <a:prstGeom prst="rect">
            <a:avLst/>
          </a:prstGeom>
        </p:spPr>
      </p:pic>
      <p:sp>
        <p:nvSpPr>
          <p:cNvPr id="35" name="Прямоугольник 34">
            <a:extLst>
              <a:ext uri="{FF2B5EF4-FFF2-40B4-BE49-F238E27FC236}">
                <a16:creationId xmlns:a16="http://schemas.microsoft.com/office/drawing/2014/main" id="{81BFAE47-82EA-4B7D-B023-EF65D3A8158E}"/>
              </a:ext>
            </a:extLst>
          </p:cNvPr>
          <p:cNvSpPr/>
          <p:nvPr/>
        </p:nvSpPr>
        <p:spPr>
          <a:xfrm>
            <a:off x="7490800" y="5456841"/>
            <a:ext cx="46436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Высокий</a:t>
            </a:r>
            <a:r>
              <a:rPr lang="ru-RU" sz="2000" dirty="0">
                <a:latin typeface="Muller Narrow Light" panose="00000400000000000000" pitchFamily="50" charset="-52"/>
              </a:rPr>
              <a:t> уровень удовлетворенности жителей региона финансовыми продуктами:</a:t>
            </a:r>
            <a:endParaRPr lang="ru-RU" dirty="0">
              <a:latin typeface="Muller Narrow Light" panose="00000400000000000000" pitchFamily="50" charset="-52"/>
            </a:endParaRPr>
          </a:p>
        </p:txBody>
      </p:sp>
      <p:pic>
        <p:nvPicPr>
          <p:cNvPr id="48" name="Рисунок 47">
            <a:extLst>
              <a:ext uri="{FF2B5EF4-FFF2-40B4-BE49-F238E27FC236}">
                <a16:creationId xmlns:a16="http://schemas.microsoft.com/office/drawing/2014/main" id="{31E2C3FD-F342-4DF2-B812-64070B60683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54561" y="5657895"/>
            <a:ext cx="393347" cy="365251"/>
          </a:xfrm>
          <a:prstGeom prst="rect">
            <a:avLst/>
          </a:prstGeom>
        </p:spPr>
      </p:pic>
      <p:pic>
        <p:nvPicPr>
          <p:cNvPr id="49" name="Рисунок 48">
            <a:extLst>
              <a:ext uri="{FF2B5EF4-FFF2-40B4-BE49-F238E27FC236}">
                <a16:creationId xmlns:a16="http://schemas.microsoft.com/office/drawing/2014/main" id="{0663738E-C1DF-4B44-9674-11F44AD404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64989" y="6623381"/>
            <a:ext cx="435748" cy="301720"/>
          </a:xfrm>
          <a:prstGeom prst="rect">
            <a:avLst/>
          </a:prstGeom>
        </p:spPr>
      </p:pic>
      <p:sp>
        <p:nvSpPr>
          <p:cNvPr id="51" name="Прямоугольник 50">
            <a:extLst>
              <a:ext uri="{FF2B5EF4-FFF2-40B4-BE49-F238E27FC236}">
                <a16:creationId xmlns:a16="http://schemas.microsoft.com/office/drawing/2014/main" id="{03F19571-227C-4A6F-83D7-EF00C8A07B5C}"/>
              </a:ext>
            </a:extLst>
          </p:cNvPr>
          <p:cNvSpPr/>
          <p:nvPr/>
        </p:nvSpPr>
        <p:spPr>
          <a:xfrm>
            <a:off x="6902839" y="1295077"/>
            <a:ext cx="530724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82C8"/>
                </a:solidFill>
                <a:latin typeface="Muller Narrow Light" panose="00000400000000000000" pitchFamily="50" charset="-52"/>
              </a:rPr>
              <a:t>низкий</a:t>
            </a:r>
            <a:r>
              <a:rPr lang="ru-RU" sz="2400" dirty="0">
                <a:latin typeface="Muller Narrow Light" panose="00000400000000000000" pitchFamily="50" charset="-52"/>
              </a:rPr>
              <a:t> уровень пользования услугами других типов финансовых организаций</a:t>
            </a:r>
            <a:endParaRPr lang="ru-RU" sz="2400" dirty="0"/>
          </a:p>
        </p:txBody>
      </p:sp>
      <p:sp>
        <p:nvSpPr>
          <p:cNvPr id="52" name="Прямоугольник 51">
            <a:extLst>
              <a:ext uri="{FF2B5EF4-FFF2-40B4-BE49-F238E27FC236}">
                <a16:creationId xmlns:a16="http://schemas.microsoft.com/office/drawing/2014/main" id="{A2DE782A-D735-478A-88DE-446D3BC3B20C}"/>
              </a:ext>
            </a:extLst>
          </p:cNvPr>
          <p:cNvSpPr/>
          <p:nvPr/>
        </p:nvSpPr>
        <p:spPr>
          <a:xfrm>
            <a:off x="6830842" y="2671646"/>
            <a:ext cx="427961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FF6600"/>
                </a:solidFill>
                <a:latin typeface="Muller Narrow Light" panose="00000400000000000000" pitchFamily="50" charset="-52"/>
              </a:rPr>
              <a:t>высокий</a:t>
            </a:r>
            <a:r>
              <a:rPr lang="ru-RU" sz="2400" dirty="0">
                <a:latin typeface="Muller Narrow Light" panose="00000400000000000000" pitchFamily="50" charset="-52"/>
              </a:rPr>
              <a:t> уровень доверия банкам</a:t>
            </a:r>
          </a:p>
        </p:txBody>
      </p:sp>
      <p:sp>
        <p:nvSpPr>
          <p:cNvPr id="57" name="Прямоугольник 56">
            <a:extLst>
              <a:ext uri="{FF2B5EF4-FFF2-40B4-BE49-F238E27FC236}">
                <a16:creationId xmlns:a16="http://schemas.microsoft.com/office/drawing/2014/main" id="{564CDF1A-9861-48C6-837A-DD23E64B57CA}"/>
              </a:ext>
            </a:extLst>
          </p:cNvPr>
          <p:cNvSpPr/>
          <p:nvPr/>
        </p:nvSpPr>
        <p:spPr>
          <a:xfrm>
            <a:off x="8111395" y="6130556"/>
            <a:ext cx="31114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расчетные (дебетовые) карты</a:t>
            </a:r>
          </a:p>
        </p:txBody>
      </p:sp>
      <p:sp>
        <p:nvSpPr>
          <p:cNvPr id="58" name="Прямоугольник 57">
            <a:extLst>
              <a:ext uri="{FF2B5EF4-FFF2-40B4-BE49-F238E27FC236}">
                <a16:creationId xmlns:a16="http://schemas.microsoft.com/office/drawing/2014/main" id="{3737ABBF-83B0-49D9-B684-DE29EF839C9C}"/>
              </a:ext>
            </a:extLst>
          </p:cNvPr>
          <p:cNvSpPr/>
          <p:nvPr/>
        </p:nvSpPr>
        <p:spPr>
          <a:xfrm>
            <a:off x="8111395" y="6532950"/>
            <a:ext cx="316785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dirty="0">
                <a:latin typeface="Muller Narrow Light" panose="00000400000000000000" pitchFamily="50" charset="-52"/>
              </a:rPr>
              <a:t>переводы/ платежи и вклады </a:t>
            </a:r>
          </a:p>
        </p:txBody>
      </p:sp>
      <p:cxnSp>
        <p:nvCxnSpPr>
          <p:cNvPr id="59" name="Прямая соединительная линия 58">
            <a:extLst>
              <a:ext uri="{FF2B5EF4-FFF2-40B4-BE49-F238E27FC236}">
                <a16:creationId xmlns:a16="http://schemas.microsoft.com/office/drawing/2014/main" id="{337D72FD-9F5F-402D-8D7E-D1982C5A8521}"/>
              </a:ext>
            </a:extLst>
          </p:cNvPr>
          <p:cNvCxnSpPr/>
          <p:nvPr/>
        </p:nvCxnSpPr>
        <p:spPr>
          <a:xfrm>
            <a:off x="501079" y="5410673"/>
            <a:ext cx="11040718" cy="0"/>
          </a:xfrm>
          <a:prstGeom prst="line">
            <a:avLst/>
          </a:prstGeom>
          <a:ln w="38100">
            <a:solidFill>
              <a:srgbClr val="FF66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Рисунок 59">
            <a:extLst>
              <a:ext uri="{FF2B5EF4-FFF2-40B4-BE49-F238E27FC236}">
                <a16:creationId xmlns:a16="http://schemas.microsoft.com/office/drawing/2014/main" id="{EFD6CC7E-1B25-4876-9910-7569708E814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4837" y="4074884"/>
            <a:ext cx="469147" cy="467961"/>
          </a:xfrm>
          <a:prstGeom prst="rect">
            <a:avLst/>
          </a:prstGeom>
        </p:spPr>
      </p:pic>
      <p:pic>
        <p:nvPicPr>
          <p:cNvPr id="61" name="Рисунок 60">
            <a:extLst>
              <a:ext uri="{FF2B5EF4-FFF2-40B4-BE49-F238E27FC236}">
                <a16:creationId xmlns:a16="http://schemas.microsoft.com/office/drawing/2014/main" id="{B250D17B-B03E-4264-B394-1A56D1F660D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21054" y="4031033"/>
            <a:ext cx="469147" cy="467961"/>
          </a:xfrm>
          <a:prstGeom prst="rect">
            <a:avLst/>
          </a:prstGeom>
        </p:spPr>
      </p:pic>
      <p:pic>
        <p:nvPicPr>
          <p:cNvPr id="62" name="Рисунок 61">
            <a:extLst>
              <a:ext uri="{FF2B5EF4-FFF2-40B4-BE49-F238E27FC236}">
                <a16:creationId xmlns:a16="http://schemas.microsoft.com/office/drawing/2014/main" id="{A0864AF0-E38F-4ECB-9BD6-5FA953B2375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092" y="1339127"/>
            <a:ext cx="469147" cy="467961"/>
          </a:xfrm>
          <a:prstGeom prst="rect">
            <a:avLst/>
          </a:prstGeom>
        </p:spPr>
      </p:pic>
      <p:pic>
        <p:nvPicPr>
          <p:cNvPr id="63" name="Рисунок 62">
            <a:extLst>
              <a:ext uri="{FF2B5EF4-FFF2-40B4-BE49-F238E27FC236}">
                <a16:creationId xmlns:a16="http://schemas.microsoft.com/office/drawing/2014/main" id="{D63E8B97-246F-455F-852D-0DC246FBDE0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84271" y="2542458"/>
            <a:ext cx="469147" cy="467961"/>
          </a:xfrm>
          <a:prstGeom prst="rect">
            <a:avLst/>
          </a:prstGeom>
        </p:spPr>
      </p:pic>
      <p:sp>
        <p:nvSpPr>
          <p:cNvPr id="64" name="Равнобедренный треугольник 63">
            <a:extLst>
              <a:ext uri="{FF2B5EF4-FFF2-40B4-BE49-F238E27FC236}">
                <a16:creationId xmlns:a16="http://schemas.microsoft.com/office/drawing/2014/main" id="{577456E7-1296-44D5-ABE3-72DD4CB65A34}"/>
              </a:ext>
            </a:extLst>
          </p:cNvPr>
          <p:cNvSpPr/>
          <p:nvPr/>
        </p:nvSpPr>
        <p:spPr>
          <a:xfrm rot="5400000">
            <a:off x="6254107" y="2813210"/>
            <a:ext cx="603039" cy="361741"/>
          </a:xfrm>
          <a:prstGeom prst="triangle">
            <a:avLst>
              <a:gd name="adj" fmla="val 44673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  <p:sp>
        <p:nvSpPr>
          <p:cNvPr id="66" name="Равнобедренный треугольник 65">
            <a:extLst>
              <a:ext uri="{FF2B5EF4-FFF2-40B4-BE49-F238E27FC236}">
                <a16:creationId xmlns:a16="http://schemas.microsoft.com/office/drawing/2014/main" id="{BB1EBA50-CDF3-400D-8886-FB72831A06FF}"/>
              </a:ext>
            </a:extLst>
          </p:cNvPr>
          <p:cNvSpPr/>
          <p:nvPr/>
        </p:nvSpPr>
        <p:spPr>
          <a:xfrm rot="5400000">
            <a:off x="6250664" y="1499248"/>
            <a:ext cx="603039" cy="361741"/>
          </a:xfrm>
          <a:prstGeom prst="triangle">
            <a:avLst>
              <a:gd name="adj" fmla="val 44673"/>
            </a:avLst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>
              <a:solidFill>
                <a:srgbClr val="0082C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90043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17711</TotalTime>
  <Words>5023</Words>
  <Application>Microsoft Office PowerPoint</Application>
  <PresentationFormat>Произвольный</PresentationFormat>
  <Paragraphs>1085</Paragraphs>
  <Slides>54</Slides>
  <Notes>40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54</vt:i4>
      </vt:variant>
    </vt:vector>
  </HeadingPairs>
  <TitlesOfParts>
    <vt:vector size="61" baseType="lpstr">
      <vt:lpstr>Arial</vt:lpstr>
      <vt:lpstr>Calibri</vt:lpstr>
      <vt:lpstr>Calibri Light</vt:lpstr>
      <vt:lpstr>Muller Narrow ExtraBold</vt:lpstr>
      <vt:lpstr>Muller Narrow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Microsoft Office User</dc:creator>
  <cp:lastModifiedBy>Юрченко Н.Л.</cp:lastModifiedBy>
  <cp:revision>590</cp:revision>
  <cp:lastPrinted>2021-02-09T11:38:33Z</cp:lastPrinted>
  <dcterms:created xsi:type="dcterms:W3CDTF">2019-09-18T12:34:40Z</dcterms:created>
  <dcterms:modified xsi:type="dcterms:W3CDTF">2021-02-19T07:36:13Z</dcterms:modified>
</cp:coreProperties>
</file>