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2" r:id="rId3"/>
    <p:sldId id="338" r:id="rId4"/>
    <p:sldId id="339" r:id="rId5"/>
    <p:sldId id="340" r:id="rId6"/>
    <p:sldId id="341" r:id="rId7"/>
    <p:sldId id="342" r:id="rId8"/>
    <p:sldId id="343" r:id="rId9"/>
    <p:sldId id="344" r:id="rId10"/>
    <p:sldId id="345" r:id="rId11"/>
    <p:sldId id="258" r:id="rId12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82C8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1" autoAdjust="0"/>
    <p:restoredTop sz="93786" autoAdjust="0"/>
  </p:normalViewPr>
  <p:slideViewPr>
    <p:cSldViewPr snapToGrid="0" snapToObjects="1">
      <p:cViewPr varScale="1">
        <p:scale>
          <a:sx n="57" d="100"/>
          <a:sy n="57" d="100"/>
        </p:scale>
        <p:origin x="96" y="990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21.11.2022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21.11.2022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A5D04965-F4A5-F14E-8831-9BBA7A96443C}"/>
              </a:ext>
            </a:extLst>
          </p:cNvPr>
          <p:cNvSpPr/>
          <p:nvPr/>
        </p:nvSpPr>
        <p:spPr>
          <a:xfrm>
            <a:off x="599984" y="3167440"/>
            <a:ext cx="107326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Проблемы развития конкуренции на рынке детского отдыха и оздоровления</a:t>
            </a:r>
            <a:endParaRPr lang="ru-RU" sz="48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(</a:t>
            </a: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п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о 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материалам 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 Руководителя Вологодского УФАС России)</a:t>
            </a: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Мурманск </a:t>
            </a: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  <a:cs typeface="Miriam" panose="020B0502050101010101" pitchFamily="34" charset="-79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2022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результат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10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71518" y="48872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82229" y="492576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14962" y="2224044"/>
            <a:ext cx="107900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в период летней оздоровительной кампании 2022 года смогло принять участие на 4 307 детей больше, чем в 2021 году;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11130" y="3382779"/>
            <a:ext cx="10721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экономия средств на закупках позволила закупить дополнительно 239 путёвок для оздоровления детей в 2022 году;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214962" y="4281569"/>
            <a:ext cx="106185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на поддержу и проведение оздоровительной кампании направлено на 26  </a:t>
            </a:r>
            <a:r>
              <a:rPr lang="ru-RU" sz="2000" dirty="0" smtClean="0">
                <a:latin typeface="Muller Narrow Light" panose="00000400000000000000" pitchFamily="50" charset="-52"/>
              </a:rPr>
              <a:t>млн </a:t>
            </a:r>
            <a:r>
              <a:rPr lang="ru-RU" sz="2000" dirty="0">
                <a:latin typeface="Muller Narrow Light" panose="00000400000000000000" pitchFamily="50" charset="-52"/>
              </a:rPr>
              <a:t>рублей больше по сравнению с прошлым </a:t>
            </a:r>
            <a:r>
              <a:rPr lang="ru-RU" sz="2000" dirty="0">
                <a:latin typeface="Muller Narrow Light" panose="00000400000000000000" pitchFamily="50" charset="-52"/>
              </a:rPr>
              <a:t>годом;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576723" y="2454320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576724" y="4678177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3" name="Равнобедренный треугольник 32"/>
          <p:cNvSpPr/>
          <p:nvPr/>
        </p:nvSpPr>
        <p:spPr>
          <a:xfrm rot="5400000">
            <a:off x="580952" y="3489362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099" y="1100343"/>
            <a:ext cx="1152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Благодаря принятым мерам  по реализации предложений межведомственной рабочей группы при Вологодском УФАС России достигнуты следующие результаты: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49080" y="5723681"/>
            <a:ext cx="10618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 smtClean="0">
                <a:latin typeface="Muller Narrow Light" panose="00000400000000000000" pitchFamily="50" charset="-52"/>
              </a:rPr>
              <a:t>консолидированный </a:t>
            </a:r>
            <a:r>
              <a:rPr lang="ru-RU" sz="2000" dirty="0">
                <a:latin typeface="Muller Narrow Light" panose="00000400000000000000" pitchFamily="50" charset="-52"/>
              </a:rPr>
              <a:t>бюджет на 2022 год составил порядка 700 </a:t>
            </a:r>
            <a:r>
              <a:rPr lang="ru-RU" sz="2000" dirty="0" smtClean="0">
                <a:latin typeface="Muller Narrow Light" panose="00000400000000000000" pitchFamily="50" charset="-52"/>
              </a:rPr>
              <a:t>млн </a:t>
            </a:r>
            <a:r>
              <a:rPr lang="ru-RU" sz="2000" dirty="0">
                <a:latin typeface="Muller Narrow Light" panose="00000400000000000000" pitchFamily="50" charset="-52"/>
              </a:rPr>
              <a:t>рублей.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576724" y="5873741"/>
            <a:ext cx="744714" cy="222449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3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705440C4-E74B-1944-B487-7211DD8801A7}"/>
              </a:ext>
            </a:extLst>
          </p:cNvPr>
          <p:cNvSpPr/>
          <p:nvPr/>
        </p:nvSpPr>
        <p:spPr>
          <a:xfrm>
            <a:off x="1574423" y="4159532"/>
            <a:ext cx="91088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Дорожная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карта по содействию развитию конкуренции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в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Вологодской области на 2022-2025 годы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52731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645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Равнобедренный треугольник 38"/>
          <p:cNvSpPr/>
          <p:nvPr/>
        </p:nvSpPr>
        <p:spPr>
          <a:xfrm rot="5400000">
            <a:off x="440999" y="446932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400000">
            <a:off x="435169" y="321021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3122" y="3121380"/>
            <a:ext cx="112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33450">
              <a:spcBef>
                <a:spcPct val="0"/>
              </a:spcBef>
              <a:buFontTx/>
              <a:buNone/>
              <a:defRPr/>
            </a:pPr>
            <a:r>
              <a:rPr lang="en-US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перечень товарных рынков для содействия развитию конкуренции в регионе;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285" y="1291448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 defTabSz="933450">
              <a:spcBef>
                <a:spcPct val="0"/>
              </a:spcBef>
              <a:buFontTx/>
              <a:buNone/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Губернатор Вологодской области в соответствии с Национальным планом развития конкуренции в Российской Федерации на 2022-2025гг. в целях создания условий для развития конкуренции в Вологодской области распоряжением от 07.12.2021 № 6494-р утвердил: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03123" y="4380497"/>
            <a:ext cx="112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33450">
              <a:spcBef>
                <a:spcPct val="0"/>
              </a:spcBef>
              <a:buFontTx/>
              <a:buNone/>
              <a:defRPr/>
            </a:pPr>
            <a:r>
              <a:rPr lang="en-US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план мероприятий («дорожную карту») по содействию развитию конкуренции в регионе на 2022-2025гг.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203124" y="5639614"/>
            <a:ext cx="11202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33450">
              <a:spcBef>
                <a:spcPct val="0"/>
              </a:spcBef>
              <a:buFontTx/>
              <a:buNone/>
              <a:defRPr/>
            </a:pPr>
            <a:r>
              <a:rPr lang="en-US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ключевые показатели развития конкуренции на товарных рынках в регионе.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35169" y="572844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52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81588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состояние конкурентной среды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3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02119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86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6588" y="1195364"/>
            <a:ext cx="1120251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5288" algn="just">
              <a:spcBef>
                <a:spcPct val="0"/>
              </a:spcBef>
            </a:pPr>
            <a:r>
              <a:rPr lang="ru-RU" sz="2000" dirty="0">
                <a:latin typeface="Muller Narrow Light" panose="00000400000000000000" pitchFamily="50" charset="-52"/>
              </a:rPr>
              <a:t>В соответствии с Федеральным законом от 24.07.1997  № 124-ФЗ   «Об основных гарантиях прав ребенка в Российской Федерации» сформирован Реестр организаций отдыха детей и их оздоровления, осуществляющих деятельность на территории Вологодской области, в который включены сведения о 18 загородных оздоровительных лагерях области.</a:t>
            </a:r>
          </a:p>
          <a:p>
            <a:pPr indent="395288" algn="just">
              <a:spcBef>
                <a:spcPct val="0"/>
              </a:spcBef>
            </a:pPr>
            <a:r>
              <a:rPr lang="ru-RU" sz="2000" dirty="0">
                <a:latin typeface="Muller Narrow Light" panose="00000400000000000000" pitchFamily="50" charset="-52"/>
              </a:rPr>
              <a:t>Из них 3 лагеря находятся в государственной собственности, 9 – в муниципальной собственности, 6 – в негосударственной собственности.</a:t>
            </a:r>
          </a:p>
          <a:p>
            <a:pPr indent="395288" algn="just">
              <a:spcBef>
                <a:spcPct val="0"/>
              </a:spcBef>
            </a:pPr>
            <a:r>
              <a:rPr lang="ru-RU" sz="2000" dirty="0">
                <a:latin typeface="Muller Narrow Light" panose="00000400000000000000" pitchFamily="50" charset="-52"/>
              </a:rPr>
              <a:t>Доля негосударственных организаций на рынке услуг детского отдыха и оздоровления составляет 33,3 % от общего количества таких организаций.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4430" y="3738087"/>
            <a:ext cx="11205195" cy="411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defRPr/>
            </a:pPr>
            <a:r>
              <a:rPr lang="ru-RU" sz="2000" b="1" u="sng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</a:t>
            </a:r>
            <a:r>
              <a:rPr lang="ru-RU" sz="2000" b="1" u="sng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ероприятия </a:t>
            </a:r>
            <a:r>
              <a:rPr lang="ru-RU" sz="2000" b="1" u="sng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по развитию конкурентной среды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65796" y="4033604"/>
            <a:ext cx="112051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обеспечение доступа организаций отдыха детей и их оздоровления всех форм собственности к участию в конкурсных процедурах по закупке путёвок в организации отдыха детей и их оздоровления для детей, находящихся в трудной жизненной ситуации, приобретаемых за счёт средств областного бюджета. </a:t>
            </a:r>
            <a:br>
              <a:rPr lang="ru-RU" sz="2000" dirty="0">
                <a:latin typeface="Muller Narrow Light" panose="00000400000000000000" pitchFamily="50" charset="-52"/>
              </a:rPr>
            </a:br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Результат: обеспечение равных условий деятельности организаций отдыха детей и их оздоровления (п.5.5 «дорожной карты»);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399370" y="4737987"/>
            <a:ext cx="744714" cy="222450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14744" y="6189117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50113" y="5568097"/>
            <a:ext cx="112051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latin typeface="Muller Narrow Light" panose="00000400000000000000" pitchFamily="50" charset="-52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предоставление равного доступа для получения мер государственной поддержки организациям отдыха детей и их оздоровления всех форм собственности путём информирования о действующих мерах государственной поддержки федерального и регионального уровней.</a:t>
            </a:r>
          </a:p>
          <a:p>
            <a:pPr algn="just">
              <a:spcBef>
                <a:spcPct val="0"/>
              </a:spcBef>
            </a:pPr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Результат: создание условий для развития организаций отдыха детей и их оздоровления всех форм собственности (п.5.6 «дорожной карты»).</a:t>
            </a:r>
          </a:p>
        </p:txBody>
      </p:sp>
    </p:spTree>
    <p:extLst>
      <p:ext uri="{BB962C8B-B14F-4D97-AF65-F5344CB8AC3E}">
        <p14:creationId xmlns:p14="http://schemas.microsoft.com/office/powerpoint/2010/main" val="12144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В рамках внедрения стандарта в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ИОГВ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оздоровления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: 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постановка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проблемы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4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2648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3439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8640" y="1229242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На заседании Общественного совета при Вологодском УФАС России озвучены проблемы функционирования рынка детского отдыха и оздоровления, в частности: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4886" y="2154393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недостаточное финансирование загородного детского отдыха за счёт средств областного бюджета на частичную оплату путёвок по заявлениям родителей, а также детей, находящихся в трудной жизненной ситуации;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09413" y="3413193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недостаточное финансирование загородного детского отдыха за счёт средств областного бюджета на частичную оплату путёвок по заявлениям родителей, а также детей, находящихся в трудной жизненной ситуации;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502981" y="252312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502981" y="379379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516979" y="512700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09413" y="4865868"/>
            <a:ext cx="10559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000" dirty="0">
                <a:latin typeface="Muller Narrow Light" panose="00000400000000000000" pitchFamily="50" charset="-52"/>
              </a:rPr>
              <a:t>-</a:t>
            </a:r>
            <a:r>
              <a:rPr lang="ru-RU" sz="2000" dirty="0">
                <a:latin typeface="Muller Narrow Light" panose="00000400000000000000" pitchFamily="50" charset="-52"/>
              </a:rPr>
              <a:t> поздние сроки проведения закупок за счёт средств бюджета Вологодской области в оздоровительные лагеря для детей, находящихся в трудной жизненной ситуации</a:t>
            </a:r>
            <a:r>
              <a:rPr lang="ru-RU" sz="2000" dirty="0" smtClean="0">
                <a:latin typeface="Muller Narrow Light" panose="00000400000000000000" pitchFamily="50" charset="-52"/>
              </a:rPr>
              <a:t>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694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план действий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853219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05747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39782" y="1372858"/>
            <a:ext cx="11202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Создана </a:t>
            </a:r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межведомственная рабочая группа для </a:t>
            </a:r>
            <a:r>
              <a:rPr lang="ru-RU" sz="2000" dirty="0">
                <a:latin typeface="Muller Narrow Light" panose="00000400000000000000" pitchFamily="50" charset="-52"/>
              </a:rPr>
              <a:t>взаимодействия ФАС России в лице Вологодского Управления, органов государственной власти Вологодской области, органов местного самоуправления, иных заинтересованных лиц  в целях:</a:t>
            </a:r>
            <a:br>
              <a:rPr lang="ru-RU" sz="2000" dirty="0">
                <a:latin typeface="Muller Narrow Light" panose="00000400000000000000" pitchFamily="50" charset="-52"/>
              </a:rPr>
            </a:b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34430" y="2583936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развития и приоритетного использования превентивных механизмов, направленных на недопущение нарушений антимонопольного законодательства;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34429" y="3819790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 анализа изменений ситуации на рынке услуг детского отдыха и оздоровления и выработки при необходимости соответствующих мер воздействия;</a:t>
            </a: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08014" y="280824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08013" y="405057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9782" y="5177295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мониторинга и контроля соответствия целям и задачам, установленным постановлением Совета Федерации Федерального Собрания РФ от 01.12.2021 № 522-СФ «О реализации мер, направленных на обеспечение устойчивости социально значимых товарных рынков».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408012" y="554311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4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экономические ограничения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86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044870" y="2131584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Необходимость осуществления значительных капитальных вложений  при длительных сроках их окупаемости, поддержание  материально-технической базы, рост цен на энергоресурсы, услуги ЖКХ, заработную плату;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34429" y="3819790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И</a:t>
            </a:r>
            <a:r>
              <a:rPr lang="ru-RU" sz="2000" dirty="0" smtClean="0">
                <a:latin typeface="Muller Narrow Light" panose="00000400000000000000" pitchFamily="50" charset="-52"/>
              </a:rPr>
              <a:t>здержки</a:t>
            </a:r>
            <a:r>
              <a:rPr lang="ru-RU" sz="2000" dirty="0">
                <a:latin typeface="Muller Narrow Light" panose="00000400000000000000" pitchFamily="50" charset="-52"/>
              </a:rPr>
              <a:t>, связанные с дополнительными ограничениями в связи с угрозой  распространения новой </a:t>
            </a:r>
            <a:r>
              <a:rPr lang="ru-RU" sz="2000" dirty="0" err="1">
                <a:latin typeface="Muller Narrow Light" panose="00000400000000000000" pitchFamily="50" charset="-52"/>
              </a:rPr>
              <a:t>короновирусной</a:t>
            </a:r>
            <a:r>
              <a:rPr lang="ru-RU" sz="2000" dirty="0">
                <a:latin typeface="Muller Narrow Light" panose="00000400000000000000" pitchFamily="50" charset="-52"/>
              </a:rPr>
              <a:t>  инфекции (</a:t>
            </a:r>
            <a:r>
              <a:rPr lang="en-US" sz="2000" dirty="0">
                <a:latin typeface="Muller Narrow Light" panose="00000400000000000000" pitchFamily="50" charset="-52"/>
              </a:rPr>
              <a:t>COVID-19</a:t>
            </a:r>
            <a:r>
              <a:rPr lang="ru-RU" sz="2000" dirty="0">
                <a:latin typeface="Muller Narrow Light" panose="00000400000000000000" pitchFamily="50" charset="-52"/>
              </a:rPr>
              <a:t>) </a:t>
            </a:r>
            <a:r>
              <a:rPr lang="ru-RU" sz="2000" dirty="0" smtClean="0">
                <a:latin typeface="Muller Narrow Light" panose="00000400000000000000" pitchFamily="50" charset="-52"/>
              </a:rPr>
              <a:t>(расходы </a:t>
            </a:r>
            <a:r>
              <a:rPr lang="ru-RU" sz="2000" dirty="0">
                <a:latin typeface="Muller Narrow Light" panose="00000400000000000000" pitchFamily="50" charset="-52"/>
              </a:rPr>
              <a:t>на приобретение </a:t>
            </a:r>
            <a:r>
              <a:rPr lang="ru-RU" sz="2000" dirty="0" err="1">
                <a:latin typeface="Muller Narrow Light" panose="00000400000000000000" pitchFamily="50" charset="-52"/>
              </a:rPr>
              <a:t>рециркуляторов</a:t>
            </a:r>
            <a:r>
              <a:rPr lang="ru-RU" sz="2000" dirty="0">
                <a:latin typeface="Muller Narrow Light" panose="00000400000000000000" pitchFamily="50" charset="-52"/>
              </a:rPr>
              <a:t>, бесконтактных термометров,  </a:t>
            </a:r>
            <a:r>
              <a:rPr lang="ru-RU" sz="2000" dirty="0" err="1">
                <a:latin typeface="Muller Narrow Light" panose="00000400000000000000" pitchFamily="50" charset="-52"/>
              </a:rPr>
              <a:t>тепловизоров</a:t>
            </a:r>
            <a:r>
              <a:rPr lang="ru-RU" sz="2000" dirty="0">
                <a:latin typeface="Muller Narrow Light" panose="00000400000000000000" pitchFamily="50" charset="-52"/>
              </a:rPr>
              <a:t>, медицинских масок, дезинфицирующих </a:t>
            </a:r>
            <a:r>
              <a:rPr lang="ru-RU" sz="2000" dirty="0" smtClean="0">
                <a:latin typeface="Muller Narrow Light" panose="00000400000000000000" pitchFamily="50" charset="-52"/>
              </a:rPr>
              <a:t>средств).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1" name="Равнобедренный треугольник 10"/>
          <p:cNvSpPr/>
          <p:nvPr/>
        </p:nvSpPr>
        <p:spPr>
          <a:xfrm rot="5400000">
            <a:off x="418454" y="252819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5400000">
            <a:off x="376398" y="4216397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административные ограничения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86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09412" y="2752701"/>
            <a:ext cx="10308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отсутствие доступа к официальной информации о размере денежных средств областного бюджета, выделяемых на финансирование загородных детских лагерей</a:t>
            </a:r>
            <a:r>
              <a:rPr lang="ru-RU" sz="2000" dirty="0">
                <a:latin typeface="Muller Narrow Light" panose="00000400000000000000" pitchFamily="50" charset="-52"/>
              </a:rPr>
              <a:t>;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502981" y="298909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502981" y="425976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516979" y="559296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83691" y="5350244"/>
            <a:ext cx="10559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– необъективные условия отбора поставщиков услуг при  проведении конкурентных процедур для государственных и муниципальных нужд.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113" y="1371884"/>
            <a:ext cx="11205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Вводимые </a:t>
            </a:r>
            <a:r>
              <a:rPr lang="ru-RU" sz="2000" dirty="0">
                <a:latin typeface="Muller Narrow Light" panose="00000400000000000000" pitchFamily="50" charset="-52"/>
              </a:rPr>
              <a:t>органами государственной власти и местного самоуправления, иными органами и организациями , наделёнными правами  данных органов, в том числе</a:t>
            </a:r>
            <a:r>
              <a:rPr lang="ru-RU" sz="2000" dirty="0">
                <a:latin typeface="Muller Narrow Light" panose="00000400000000000000" pitchFamily="50" charset="-52"/>
              </a:rPr>
              <a:t>: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09412" y="3887859"/>
            <a:ext cx="10308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отсутствие разделения финансирования для образовательных организаций с дневным </a:t>
            </a:r>
            <a:r>
              <a:rPr lang="ru-RU" sz="2000" dirty="0" smtClean="0">
                <a:latin typeface="Muller Narrow Light" panose="00000400000000000000" pitchFamily="50" charset="-52"/>
              </a:rPr>
              <a:t/>
            </a:r>
            <a:br>
              <a:rPr lang="ru-RU" sz="2000" dirty="0" smtClean="0">
                <a:latin typeface="Muller Narrow Light" panose="00000400000000000000" pitchFamily="50" charset="-52"/>
              </a:rPr>
            </a:br>
            <a:r>
              <a:rPr lang="ru-RU" sz="2000" dirty="0" smtClean="0">
                <a:latin typeface="Muller Narrow Light" panose="00000400000000000000" pitchFamily="50" charset="-52"/>
              </a:rPr>
              <a:t>пребыванием </a:t>
            </a:r>
            <a:r>
              <a:rPr lang="ru-RU" sz="2000" dirty="0">
                <a:latin typeface="Muller Narrow Light" panose="00000400000000000000" pitchFamily="50" charset="-52"/>
              </a:rPr>
              <a:t>и загородных лагерей с круглосуточным пребыванием;</a:t>
            </a:r>
          </a:p>
        </p:txBody>
      </p:sp>
    </p:spTree>
    <p:extLst>
      <p:ext uri="{BB962C8B-B14F-4D97-AF65-F5344CB8AC3E}">
        <p14:creationId xmlns:p14="http://schemas.microsoft.com/office/powerpoint/2010/main" val="64304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иные барьеры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61305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86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182652" y="1937504"/>
            <a:ext cx="10425961" cy="769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2000" dirty="0">
                <a:latin typeface="Muller Narrow Light" panose="00000400000000000000" pitchFamily="50" charset="-52"/>
              </a:rPr>
              <a:t>- стратегия  поведения действующих на рынке хозяйствующих субъектов, направленная на создание барьеров входа на рынок;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82652" y="3543045"/>
            <a:ext cx="104259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предоставление преимущественных условий  отдельным участникам товарного рынка посредством финансирования затрат за счёт бюджетных средств (субсидий на компенсацию затрат ЖКХ, заработной платы работникам, модернизацию материально-технической базы и т.п.).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25545" y="219678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25545" y="3939653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489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60043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услуг детского отдыха и оздоровления: </a:t>
            </a:r>
            <a:b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 рабочей группы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=""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9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4437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03774" y="492576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92919" y="1724519"/>
            <a:ext cx="10423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- закупочные  процедуры проводить  в </a:t>
            </a:r>
            <a:r>
              <a:rPr lang="en-US" sz="2000" dirty="0">
                <a:latin typeface="Muller Narrow Light" panose="00000400000000000000" pitchFamily="50" charset="-52"/>
              </a:rPr>
              <a:t>I </a:t>
            </a:r>
            <a:r>
              <a:rPr lang="ru-RU" sz="2000" dirty="0">
                <a:latin typeface="Muller Narrow Light" panose="00000400000000000000" pitchFamily="50" charset="-52"/>
              </a:rPr>
              <a:t> квартале нового финансового года;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90239" y="2690903"/>
            <a:ext cx="1042596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- главный критерий отбора – требование в КАЧЕСТВУ  и безопасности  предоставляемых детскими оздоровительными лагерями  услуг, а не количество заключённых ими контрактов;</a:t>
            </a:r>
            <a:br>
              <a:rPr lang="ru-RU" sz="2000" dirty="0">
                <a:latin typeface="Muller Narrow Light" panose="00000400000000000000" pitchFamily="50" charset="-52"/>
              </a:rPr>
            </a:b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01696" y="4054758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ценовая политика не должна быть приоритетом при проведении закупочных процедур;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66007" y="5267336"/>
            <a:ext cx="112051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96000" algn="just">
              <a:buClr>
                <a:srgbClr val="969696"/>
              </a:buClr>
              <a:defRPr/>
            </a:pPr>
            <a:r>
              <a:rPr lang="ru-RU" sz="2000" dirty="0">
                <a:latin typeface="Muller Narrow Light" panose="00000400000000000000" pitchFamily="50" charset="-52"/>
              </a:rPr>
              <a:t>- закупки до 300-600 тысяч рублей  проводить посредством котировок через «Электронный магазин».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7" name="Равнобедренный треугольник 16"/>
          <p:cNvSpPr/>
          <p:nvPr/>
        </p:nvSpPr>
        <p:spPr>
          <a:xfrm rot="5400000">
            <a:off x="436926" y="1819939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33133" y="296853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Равнобедренный треугольник 18"/>
          <p:cNvSpPr/>
          <p:nvPr/>
        </p:nvSpPr>
        <p:spPr>
          <a:xfrm rot="5400000">
            <a:off x="429339" y="4152470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429338" y="5390928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77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6140</TotalTime>
  <Words>874</Words>
  <Application>Microsoft Office PowerPoint</Application>
  <PresentationFormat>Произвольный</PresentationFormat>
  <Paragraphs>65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Miriam</vt:lpstr>
      <vt:lpstr>Muller Narrow ExtraBold</vt:lpstr>
      <vt:lpstr>Muller Narrow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Скрябина М.И.</cp:lastModifiedBy>
  <cp:revision>479</cp:revision>
  <cp:lastPrinted>2020-08-04T12:53:20Z</cp:lastPrinted>
  <dcterms:created xsi:type="dcterms:W3CDTF">2019-09-18T12:34:40Z</dcterms:created>
  <dcterms:modified xsi:type="dcterms:W3CDTF">2022-11-21T08:18:12Z</dcterms:modified>
</cp:coreProperties>
</file>