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21"/>
  </p:notesMasterIdLst>
  <p:handoutMasterIdLst>
    <p:handoutMasterId r:id="rId22"/>
  </p:handoutMasterIdLst>
  <p:sldIdLst>
    <p:sldId id="256" r:id="rId2"/>
    <p:sldId id="302" r:id="rId3"/>
    <p:sldId id="338" r:id="rId4"/>
    <p:sldId id="346" r:id="rId5"/>
    <p:sldId id="347" r:id="rId6"/>
    <p:sldId id="348" r:id="rId7"/>
    <p:sldId id="339" r:id="rId8"/>
    <p:sldId id="340" r:id="rId9"/>
    <p:sldId id="349" r:id="rId10"/>
    <p:sldId id="341" r:id="rId11"/>
    <p:sldId id="350" r:id="rId12"/>
    <p:sldId id="351" r:id="rId13"/>
    <p:sldId id="352" r:id="rId14"/>
    <p:sldId id="353" r:id="rId15"/>
    <p:sldId id="342" r:id="rId16"/>
    <p:sldId id="354" r:id="rId17"/>
    <p:sldId id="355" r:id="rId18"/>
    <p:sldId id="356" r:id="rId19"/>
    <p:sldId id="258" r:id="rId20"/>
  </p:sldIdLst>
  <p:sldSz cx="12239625" cy="71993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C8"/>
    <a:srgbClr val="FF6600"/>
    <a:srgbClr val="EB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1" autoAdjust="0"/>
    <p:restoredTop sz="93786" autoAdjust="0"/>
  </p:normalViewPr>
  <p:slideViewPr>
    <p:cSldViewPr snapToGrid="0" snapToObjects="1">
      <p:cViewPr varScale="1">
        <p:scale>
          <a:sx n="57" d="100"/>
          <a:sy n="57" d="100"/>
        </p:scale>
        <p:origin x="96" y="990"/>
      </p:cViewPr>
      <p:guideLst>
        <p:guide orient="horz" pos="2267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3ABD9-282E-46CD-8556-0B83670EEF84}" type="datetimeFigureOut">
              <a:rPr lang="ru-RU" smtClean="0"/>
              <a:t>22.11.2022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DEEF-861E-42BD-8B24-8A9E90A68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12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22.11.2022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1241425"/>
            <a:ext cx="569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22.11.2022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13E5FE43-CD68-C342-9095-2FE190F9DEAB}"/>
              </a:ext>
            </a:extLst>
          </p:cNvPr>
          <p:cNvSpPr/>
          <p:nvPr/>
        </p:nvSpPr>
        <p:spPr>
          <a:xfrm>
            <a:off x="2697" y="2565809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4699995B-5023-024E-9307-89A9FE43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A5D04965-F4A5-F14E-8831-9BBA7A96443C}"/>
              </a:ext>
            </a:extLst>
          </p:cNvPr>
          <p:cNvSpPr/>
          <p:nvPr/>
        </p:nvSpPr>
        <p:spPr>
          <a:xfrm>
            <a:off x="599984" y="3167440"/>
            <a:ext cx="10732684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4800" b="1" dirty="0" smtClean="0">
                <a:solidFill>
                  <a:schemeClr val="bg1"/>
                </a:solidFill>
                <a:latin typeface="Muller Narrow ExtraBold" pitchFamily="50" charset="-52"/>
              </a:rPr>
              <a:t>Обеспечение недискриминационного доступа к природным ресурсам</a:t>
            </a:r>
            <a:endParaRPr lang="ru-RU" sz="48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(</a:t>
            </a:r>
            <a:r>
              <a:rPr lang="ru-RU" sz="2000" b="1" dirty="0">
                <a:solidFill>
                  <a:schemeClr val="bg1"/>
                </a:solidFill>
                <a:latin typeface="Muller Narrow ExtraBold" pitchFamily="50" charset="-52"/>
              </a:rPr>
              <a:t>п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о материалам  Руководителя 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Псковского </a:t>
            </a: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</a:rPr>
              <a:t>УФАС России)</a:t>
            </a:r>
          </a:p>
          <a:p>
            <a:pPr algn="ctr">
              <a:spcBef>
                <a:spcPts val="0"/>
              </a:spcBef>
            </a:pPr>
            <a:endParaRPr lang="ru-RU" sz="20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 smtClean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Мурманск </a:t>
            </a:r>
          </a:p>
          <a:p>
            <a:pPr algn="ctr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Muller Narrow ExtraBold" pitchFamily="50" charset="-52"/>
                <a:cs typeface="Miriam" panose="020B0502050101010101" pitchFamily="34" charset="-79"/>
              </a:rPr>
              <a:t>2022</a:t>
            </a:r>
            <a:endParaRPr lang="ru-RU" sz="2000" b="1" dirty="0">
              <a:solidFill>
                <a:schemeClr val="bg1"/>
              </a:solidFill>
              <a:latin typeface="Muller Narrow ExtraBold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348734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2031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Практика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рассмотрения жалоб по 18.1 135-ФЗ ,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/>
            </a:r>
            <a:b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связанные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 проведением торгов по доступу к природным ресурсам</a:t>
            </a: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10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21943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14770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8285" y="1348162"/>
            <a:ext cx="1120519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latin typeface="Muller Narrow Light" panose="00000400000000000000" pitchFamily="50" charset="-52"/>
              </a:rPr>
              <a:t>Решение Брянского областного суда от 08 декабря 2020 г. по делу N 21-293/2020: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Аукцион на право пользования участком недр местного значения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Решение об аукционе и порядок работы комиссии определяет Правительство Брянской области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Статья 13.1. Закон РФ от 21 февраля 1992 г. N 2395-I "О недрах" (с изменениями и дополнениями) Аукцион на пользование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участками недр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Постановление Правительства РФ от 28 декабря 2021 г. N 2499 "О порядке проведения аукциона на право пользования участком недр федерального значения, участком недр местного значения, а также участком недр, не отнесенным к участкам</a:t>
            </a:r>
          </a:p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Заявки участников: </a:t>
            </a:r>
          </a:p>
          <a:p>
            <a:r>
              <a:rPr lang="ru-RU" sz="2000" dirty="0" smtClean="0">
                <a:latin typeface="Muller Narrow Light" panose="00000400000000000000" pitchFamily="50" charset="-52"/>
              </a:rPr>
              <a:t>отсутствует дата их подачи на участие в открытом аукционе, в приложенных сведениях о заявителе отсутствует дата их оформления, к заявкам не приложены: нотариально заверенные выписки из Единого государственного реестра юридических лиц, оригиналы земельно-правовых документов, заверенные копии бухгалтерского баланса предприятия за последний отчетный период с отметкой налоговой инспекции о его принятии. Кроме того, к заявкам не приложен оригинал решения уполномоченного органа управления заявителя об участии в открытом аукционе на право пользования недрами данного участка.</a:t>
            </a: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Нарушение установленного законодательством Российской Федерации порядка допуска к участию</a:t>
            </a:r>
          </a:p>
        </p:txBody>
      </p:sp>
    </p:spTree>
    <p:extLst>
      <p:ext uri="{BB962C8B-B14F-4D97-AF65-F5344CB8AC3E}">
        <p14:creationId xmlns:p14="http://schemas.microsoft.com/office/powerpoint/2010/main" val="600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2031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Практика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рассмотрения жалоб по 18.1 135-ФЗ ,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/>
            </a:r>
            <a:b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связанные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 проведением торгов по доступу к природным ресурсам</a:t>
            </a: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11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21943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14770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8285" y="1348162"/>
            <a:ext cx="1120519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latin typeface="Muller Narrow Light" panose="00000400000000000000" pitchFamily="50" charset="-52"/>
              </a:rPr>
              <a:t>Решение Арбитражного суда Волгоградской области от 21 марта 2017 г. по делу N А12-2807/2017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Аукцион на приобретение права на заключение договора водопользования в части использования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участка акватории реки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Заявка ООО "</a:t>
            </a:r>
            <a:r>
              <a:rPr lang="ru-RU" sz="2000" dirty="0" err="1">
                <a:latin typeface="Muller Narrow Light" panose="00000400000000000000" pitchFamily="50" charset="-52"/>
              </a:rPr>
              <a:t>ЛюксСтрой</a:t>
            </a:r>
            <a:r>
              <a:rPr lang="ru-RU" sz="2000" dirty="0">
                <a:latin typeface="Muller Narrow Light" panose="00000400000000000000" pitchFamily="50" charset="-52"/>
              </a:rPr>
              <a:t>" не была зарегистрирована, представитель не был допущен к торгам по причине несоответствия сведений, содержащихся в доверенности, паспортным данным, а именно номер паспорта лица, предъявившего доверенность, не соответствует номеру паспорта, указанного в доверенности.</a:t>
            </a:r>
          </a:p>
          <a:p>
            <a:r>
              <a:rPr lang="ru-RU" sz="2000" dirty="0" smtClean="0">
                <a:latin typeface="Muller Narrow Light" panose="00000400000000000000" pitchFamily="50" charset="-52"/>
              </a:rPr>
              <a:t>УФАС по Волгоградской области при рассмотрении дела пришло к выводу, что представленная представителем Общества доверенность не соответствует по форме доверенности, содержащейся в аукционной документации.</a:t>
            </a:r>
          </a:p>
          <a:p>
            <a:r>
              <a:rPr lang="ru-RU" sz="2000" dirty="0" smtClean="0">
                <a:latin typeface="Muller Narrow Light" panose="00000400000000000000" pitchFamily="50" charset="-52"/>
              </a:rPr>
              <a:t>Ст</a:t>
            </a:r>
            <a:r>
              <a:rPr lang="ru-RU" sz="2000" dirty="0">
                <a:latin typeface="Muller Narrow Light" panose="00000400000000000000" pitchFamily="50" charset="-52"/>
              </a:rPr>
              <a:t>.  </a:t>
            </a:r>
            <a:r>
              <a:rPr lang="ru-RU" sz="2000" dirty="0">
                <a:latin typeface="Muller Narrow Light" panose="00000400000000000000" pitchFamily="50" charset="-52"/>
              </a:rPr>
              <a:t>185 Гражданского кодекса РФ не содержит положений, конкретизирующих содержание доверенности, в частности не предусматривает указание в ней в обязательном порядке паспортных данных представителя.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Паспортные данные не являются сведениями, удостоверяющими личность представителя, ошибка в указании в доверенности номера паспорта не свидетельствует об отсутствии у Щербаченко Н.В. полномочий на представление интересов Общества при участии в открытом аукционе, поскольку все сведения о личности представителя имелись в представленной ею доверенности.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Указанный вывод подтвержден и судебной практикой - Постановлением Президиума ВАС РФ от 16.06.2009 г. N 750/09.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Нарушение установленного законодательством Российской Федерации порядка допуска к </a:t>
            </a:r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участию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36542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2031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Практика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рассмотрения жалоб по 18.1 135-ФЗ ,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/>
            </a:r>
            <a:b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связанные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 проведением торгов по доступу к природным ресурсам</a:t>
            </a: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12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21943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14770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8285" y="1348162"/>
            <a:ext cx="1120519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Решение Ленинского районного суда г. Краснодара Краснодарского края от 17 января 2020 г. по делу N 12-74/2020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Маркшейдерские работы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Отказ организатор торгов мотивировал </a:t>
            </a:r>
            <a:endParaRPr lang="en-US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несоответствием представленных ООО "Омега" материалов Порядку и условиям проведения аукциона, а именно: подп. 5 п. 26 - отсутствует копия бухгалтерского баланса заявителя (с приложением всех обязательных форм) за 2017 год и за последний отчетный период с отметкой налогового органа об их принятии; -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 возможно за этот период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подп. 8 п. 26 - отсутствуют данные о технических, технологических и кадровых возможностях заявителя, в том числе: копия штатного расписания заявителя;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копия лицензий заявителя на осуществление отдельных видов деятельности, связанных с планируемым пользованием недрами –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была чужая</a:t>
            </a:r>
            <a:r>
              <a:rPr lang="ru-RU" sz="2000" dirty="0">
                <a:latin typeface="Muller Narrow Light" panose="00000400000000000000" pitchFamily="50" charset="-52"/>
              </a:rPr>
              <a:t>, в соответствии с Федеральным законом от ДД.ММ.ГГГГ N 99-ФЗ "О лицензировании отдельных видов деятельности";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п. 29 - представленные копии документов автотранспортных средств не заверены непосредственно собственником автотранспортных средств.-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была предоставлена копия договора аренды транспортного средства</a:t>
            </a:r>
            <a:endParaRPr lang="en-US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Нарушение установленного законодательством Российской Федерации порядка допуска к </a:t>
            </a:r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участию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98698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2031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Практика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рассмотрения жалоб по 18.1 135-ФЗ ,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/>
            </a:r>
            <a:b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связанные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 проведением торгов по доступу к природным ресурсам</a:t>
            </a: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13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21943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14770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8285" y="1348162"/>
            <a:ext cx="1120519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latin typeface="Muller Narrow Light" panose="00000400000000000000" pitchFamily="50" charset="-52"/>
              </a:rPr>
              <a:t>Решение Арбитражного суда </a:t>
            </a:r>
            <a:r>
              <a:rPr lang="ru-RU" sz="2000" u="sng" dirty="0" err="1">
                <a:latin typeface="Muller Narrow Light" panose="00000400000000000000" pitchFamily="50" charset="-52"/>
              </a:rPr>
              <a:t>г.Санкт</a:t>
            </a:r>
            <a:r>
              <a:rPr lang="ru-RU" sz="2000" u="sng" dirty="0">
                <a:latin typeface="Muller Narrow Light" panose="00000400000000000000" pitchFamily="50" charset="-52"/>
              </a:rPr>
              <a:t>-Петербурга и Ленинградской области от 20 мая 2022 г. по делу N А56-57343/2021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Проведение торгов на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право заключения договора аренды лесного участка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Порядок проведения и организации аукциона на право заключения договора аренды лесного участка, находящегося в государственной или муниципальной собственности, регламентирован положениями статьи 78 "Лесного кодекса Российской Федерации".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Извещение о проведении аукциона и подготовленную организатором аукциона документацию об аукционе, размещается на официальном сайте для размещения информации о проведении торгов, определенном Правительством Российской Федерации, не позднее чем через тридцать дней со дня принятия решения о проведении аукциона и не менее чем за тридцать пять дней до дня проведения аукциона.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 Пункту 1 части 18 статьи 78 Лесного кодекса содержит основания для отказа в допуске к участию в аукционе - несоответствие представленной заявки на участие в аукционе требованиям, установленным требованиями статьи 78 Лесного кодекса.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Участник указал фактическое место нахождения и адрес для направления почтовой корреспонденции, а место нахождения не указал((( (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однако он совпадал</a:t>
            </a:r>
            <a:r>
              <a:rPr lang="ru-RU" sz="2000" dirty="0">
                <a:latin typeface="Muller Narrow Light" panose="00000400000000000000" pitchFamily="50" charset="-52"/>
              </a:rPr>
              <a:t>), инструкции по этому вопросу не было((((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Нарушения требований пункта 4 части 16 статьи 78 Лесного кодекса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4) форму заявки на участие в аукционе, а также инструкцию по ее заполнению. 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 размещение информации  в соответствии с законодательством РФ </a:t>
            </a:r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торгов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796790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203132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Практика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рассмотрения жалоб по 18.1 135-ФЗ ,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/>
            </a:r>
            <a:b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связанные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 проведением торгов по доступу к природным ресурсам</a:t>
            </a: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14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921943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714770" y="48335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48285" y="1705571"/>
            <a:ext cx="11205195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u="sng" dirty="0">
                <a:latin typeface="Muller Narrow Light" panose="00000400000000000000" pitchFamily="50" charset="-52"/>
              </a:rPr>
              <a:t>Решение Арбитражного суда Псковской области от 31 мая 2022 г. по делу А52-884/2022 (Апелляция от 5 сентября 2022 года)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Проведение торгов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на право заключения договора аренды на земельный участок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Порядок проведения и организации аукциона на право заключения договора аренды земельного участка, находящегося в государственной или муниципальной собственности, регламентирован положениями статьи 39.11 и 39.12 Земельного кодекса Российской Федерации".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Постановления Администрации города Великие Луки от 26.11.2021 </a:t>
            </a:r>
            <a:r>
              <a:rPr lang="ru-RU" sz="2000" dirty="0" err="1">
                <a:latin typeface="Muller Narrow Light" panose="00000400000000000000" pitchFamily="50" charset="-52"/>
              </a:rPr>
              <a:t>No</a:t>
            </a:r>
            <a:r>
              <a:rPr lang="ru-RU" sz="2000" dirty="0">
                <a:latin typeface="Muller Narrow Light" panose="00000400000000000000" pitchFamily="50" charset="-52"/>
              </a:rPr>
              <a:t> 2322 «О проведении открытого аукциона на право заключения договоров аренды земельных участков».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Аукцион заканчивается после троекратного объявления цены и отсутствия предложения от участников.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Спор по настоящему делу сводился к тому, в какой период ООО «Автомобилист» поднял данный билет, то есть до завершения аукциона или после.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Председатель комиссии закончила аукцион при наличии предложения.- «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до объявления цифры 3</a:t>
            </a:r>
            <a:r>
              <a:rPr lang="ru-RU" sz="2000" dirty="0">
                <a:latin typeface="Muller Narrow Light" panose="00000400000000000000" pitchFamily="50" charset="-52"/>
              </a:rPr>
              <a:t>»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Запутались,  последнее предложение цены предмета аукциона и последнее предложение о цене, объявленного аукционистом.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Нарушение порядка определения </a:t>
            </a:r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победителя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49289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Ответственность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за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нарушения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15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92287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7028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283691" y="2467823"/>
            <a:ext cx="10308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ru-RU" sz="2000" dirty="0">
                <a:latin typeface="Muller Narrow Light" panose="00000400000000000000" pitchFamily="50" charset="-52"/>
              </a:rPr>
              <a:t>Не размещение информации  в соответствии с законодательством РФ торгов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53078" y="4421329"/>
            <a:ext cx="10559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ru-RU" sz="2000" dirty="0">
                <a:latin typeface="Muller Narrow Light" panose="00000400000000000000" pitchFamily="50" charset="-52"/>
              </a:rPr>
              <a:t>Размещение недостоверной информации либо предоставление документации, содержащей недостоверные сведения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07779" y="941769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Статья 7.32.4. Нарушение процедуры обязательных в соответствии с законодательством Российской Федерации торгов, продажи государственного или муниципального имущества, порядка заключения договоров по результатам проведения таких торгов и продажи или в случае, если такие торги признаны несостоявшимися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283690" y="3290688"/>
            <a:ext cx="103084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r>
              <a:rPr lang="ru-RU" sz="2000" dirty="0">
                <a:latin typeface="Muller Narrow Light" panose="00000400000000000000" pitchFamily="50" charset="-52"/>
              </a:rPr>
              <a:t>Нарушение порядка определения формы проведения обязательных в соответствии с законодательством РФ торгов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073443" y="5542056"/>
            <a:ext cx="70250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ДЛ – 40/50 </a:t>
            </a:r>
            <a:r>
              <a:rPr lang="ru-RU" sz="2000" dirty="0" err="1">
                <a:latin typeface="Muller Narrow Light" panose="00000400000000000000" pitchFamily="50" charset="-52"/>
              </a:rPr>
              <a:t>тр</a:t>
            </a:r>
            <a:r>
              <a:rPr lang="ru-RU" sz="2000" dirty="0">
                <a:latin typeface="Muller Narrow Light" panose="00000400000000000000" pitchFamily="50" charset="-52"/>
              </a:rPr>
              <a:t>; ЮЛ – 50/100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643049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Ответственность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за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нарушения</a:t>
            </a: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16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922876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702840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43245" y="1142834"/>
            <a:ext cx="1120519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6600"/>
                </a:solidFill>
                <a:latin typeface="Muller Narrow Light" panose="00000400000000000000" pitchFamily="50" charset="-52"/>
              </a:rPr>
              <a:t>!</a:t>
            </a:r>
            <a:r>
              <a:rPr lang="ru-RU" sz="2000" dirty="0" smtClean="0">
                <a:latin typeface="Muller Narrow Light" panose="00000400000000000000" pitchFamily="50" charset="-52"/>
              </a:rPr>
              <a:t>Нарушение </a:t>
            </a:r>
            <a:r>
              <a:rPr lang="ru-RU" sz="2000" dirty="0">
                <a:latin typeface="Muller Narrow Light" panose="00000400000000000000" pitchFamily="50" charset="-52"/>
              </a:rPr>
              <a:t>сроков размещения информации – ДЛ 20/30 ТР; ЮЛ 50/100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!</a:t>
            </a:r>
            <a:r>
              <a:rPr lang="ru-RU" sz="2000" dirty="0">
                <a:latin typeface="Muller Narrow Light" panose="00000400000000000000" pitchFamily="50" charset="-52"/>
              </a:rPr>
              <a:t>Нарушение порядка предоставления документации</a:t>
            </a:r>
            <a:r>
              <a:rPr lang="ru-RU" sz="2000" dirty="0" smtClean="0">
                <a:latin typeface="Muller Narrow Light" panose="00000400000000000000" pitchFamily="50" charset="-52"/>
              </a:rPr>
              <a:t> </a:t>
            </a:r>
            <a:r>
              <a:rPr lang="ru-RU" sz="2000" dirty="0">
                <a:latin typeface="Muller Narrow Light" panose="00000400000000000000" pitchFamily="50" charset="-52"/>
              </a:rPr>
              <a:t>на участие в торгах- ДЛ 12/15; ЮЛ 20/30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!</a:t>
            </a:r>
            <a:r>
              <a:rPr lang="ru-RU" sz="2000" dirty="0">
                <a:latin typeface="Muller Narrow Light" panose="00000400000000000000" pitchFamily="50" charset="-52"/>
              </a:rPr>
              <a:t>Нарушение установленного законодательством Российской Федерации порядка допуска к участию- 30/40;30/50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!</a:t>
            </a:r>
            <a:r>
              <a:rPr lang="ru-RU" sz="2000" dirty="0">
                <a:latin typeface="Muller Narrow Light" panose="00000400000000000000" pitchFamily="50" charset="-52"/>
              </a:rPr>
              <a:t>Нарушение порядка определения победителя- 30/40;30/50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!</a:t>
            </a:r>
            <a:r>
              <a:rPr lang="ru-RU" sz="2000" dirty="0">
                <a:latin typeface="Muller Narrow Light" panose="00000400000000000000" pitchFamily="50" charset="-52"/>
              </a:rPr>
              <a:t>Нарушение сроков заключения договоров по результатам проведения торгов, продажи государственного или муниципального имущества или в случае, если торги признаны несостоявшимися, либо уклонение организатора торгов, продавца государственного или муниципального имущества, организатора продажи государственного или муниципального имущества от заключения такого договора- 30/40;30/50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!</a:t>
            </a:r>
            <a:r>
              <a:rPr lang="ru-RU" sz="2000" dirty="0">
                <a:latin typeface="Muller Narrow Light" panose="00000400000000000000" pitchFamily="50" charset="-52"/>
              </a:rPr>
              <a:t>Изменение организатором, а также лицом, являющимся стороной договора, условий договора при его заключении или исполнении, установленных в документации о таких торгах, извещении о проведении торгов, информационном сообщении о продаже государственного или муниципального имущества, проектах договоров, по соглашению сторон или в одностороннем порядке в случае, если федеральным законом предусмотрен запрет такого изменения-  2/3;20/30;50/300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!</a:t>
            </a:r>
            <a:r>
              <a:rPr lang="ru-RU" sz="2000" dirty="0">
                <a:latin typeface="Muller Narrow Light" panose="00000400000000000000" pitchFamily="50" charset="-52"/>
              </a:rPr>
              <a:t>Нарушение установленных законодательством Российской Федерации процедуры и порядка организации и проведения 3/10;20/30</a:t>
            </a:r>
          </a:p>
        </p:txBody>
      </p:sp>
    </p:spTree>
    <p:extLst>
      <p:ext uri="{BB962C8B-B14F-4D97-AF65-F5344CB8AC3E}">
        <p14:creationId xmlns:p14="http://schemas.microsoft.com/office/powerpoint/2010/main" val="3075742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Предложения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ФАС России –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Законопроект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по изменениям в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135-ФЗ</a:t>
            </a:r>
            <a:b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 проект Постановления Правительства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РФ</a:t>
            </a:r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17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209867" y="49408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06099" y="49408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5291" y="1663671"/>
            <a:ext cx="570683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1) в 2010 году установлены единые правила проведения торгов на право заключения договоров, предусматривающих переход прав владения и пользования государственным и муниципальным имуществом;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2) в 2011 году установлена обязанность по размещению информации о торгах на едином информационном ресурсе www.torgi.gov.ru;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3) в 2012 году введен механизм ускоренного (за 7 рабочих дней) рассмотрения жалоб на нарушение процедуры «обязательных отраслевых» торгов.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4)2015 год Реестр недобросовестных участников земельных аукционов (ФАС)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5) 2020 год Реестр недобросовестных водопользователей  и участников аукциона (ФАВР</a:t>
            </a:r>
            <a:r>
              <a:rPr lang="ru-RU" sz="2000" dirty="0">
                <a:latin typeface="Muller Narrow Light" panose="00000400000000000000" pitchFamily="50" charset="-52"/>
              </a:rPr>
              <a:t>)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74200" y="1663671"/>
            <a:ext cx="5765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28.09.2020 Президентов РФ Путиным В.В. было принято решение о необходимости создания единой процедуры по всем видам «отраслевых» торгов.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ФАС предлагает в 2 этапа: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1) на базе Закона о защите конкуренции - внесение системообразующих норм о единых правилах проведения торгов, установление актом Правительства Российской Федерации непосредственно порядка проведения торгов.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2)Отраслевую специфику урегулировать в отраслевом </a:t>
            </a:r>
            <a:r>
              <a:rPr lang="ru-RU" sz="2000" dirty="0" smtClean="0">
                <a:latin typeface="Muller Narrow Light" panose="00000400000000000000" pitchFamily="50" charset="-52"/>
              </a:rPr>
              <a:t>законодательстве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009374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Предложения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ФАС России –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Законопроект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по изменениям в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135-ФЗ</a:t>
            </a:r>
            <a:b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 проект Постановления Правительства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РФ</a:t>
            </a:r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18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209867" y="49408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06099" y="49408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5291" y="1663671"/>
            <a:ext cx="570683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ПРОЕКТ: </a:t>
            </a:r>
            <a:r>
              <a:rPr lang="ru-RU" sz="2000" dirty="0">
                <a:latin typeface="Muller Narrow Light" panose="00000400000000000000" pitchFamily="50" charset="-52"/>
              </a:rPr>
              <a:t>статья 17.2 135-ФЗ закрепляющей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1) принципы организации и проведения торгов;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2) проведение торгов в электронной форме на электронных площадках, функционирующих в рамках законодательства о контрактной системе;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3) установление десятидневного моратория на заключение договора по результатам торгов и иные положения.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4) применение государственной информационной системы www.torgi.gov.ru для проведения торгов.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74200" y="1663671"/>
            <a:ext cx="5765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Порядок торгов предлагается установить 1 актом Правительства Российской Федерации, который, в том числе будет содержать: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1) требования к извещению о проведении торгов, к заявке на участие в торгах, перечню документов, необходимых для участия в торгах;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2) срок и порядок подачи заявок на участие в торгах;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3) процедуру проведения торгов;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4) порядок допуска и отказа в допуске к торгам, оформления протоколов торгов, подписания договора и иных документов по результатам торгов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5291" y="5341635"/>
            <a:ext cx="598835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17.06.2022 законопроект ФАС России установленном порядке внесла законопроект в Правительство Российской 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Федерации</a:t>
            </a:r>
          </a:p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Планируемая дата вступления в силу: сентябрь 2023 года</a:t>
            </a:r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2734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xmlns="" id="{6655152D-456C-5E4D-9F23-F91BF730ABA5}"/>
              </a:ext>
            </a:extLst>
          </p:cNvPr>
          <p:cNvSpPr/>
          <p:nvPr/>
        </p:nvSpPr>
        <p:spPr>
          <a:xfrm>
            <a:off x="1350" y="2379542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3318F8B2-B166-5E46-A87C-5E2B7B10E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705440C4-E74B-1944-B487-7211DD8801A7}"/>
              </a:ext>
            </a:extLst>
          </p:cNvPr>
          <p:cNvSpPr/>
          <p:nvPr/>
        </p:nvSpPr>
        <p:spPr>
          <a:xfrm>
            <a:off x="1574423" y="4159532"/>
            <a:ext cx="910887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99"/>
              </a:lnSpc>
            </a:pPr>
            <a:r>
              <a:rPr lang="ru-RU" sz="7000" b="1" dirty="0">
                <a:solidFill>
                  <a:schemeClr val="bg1"/>
                </a:solidFill>
                <a:latin typeface="Muller Narrow ExtraBold" pitchFamily="2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69640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1695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Нормативное правовое регулирование</a:t>
            </a:r>
          </a:p>
          <a:p>
            <a:pPr algn="ctr"/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2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947744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2249873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Равнобедренный треугольник 13"/>
          <p:cNvSpPr/>
          <p:nvPr/>
        </p:nvSpPr>
        <p:spPr>
          <a:xfrm rot="5400000">
            <a:off x="435169" y="3210211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37962" y="2130412"/>
            <a:ext cx="11202519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Раздел 3 пункт 81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Абзац 1 пункта 11 раздела III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Разработка комплекса мер, направленных на обеспечение не дискриминационного доступа к природным ресурсам, включающих, в том числе: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приоритет распределения природных ресурсов на аукционах в электронной форме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Срок: Сентябрь 2022 г.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solidFill>
                  <a:srgbClr val="0082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Исполнители: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ФАС России: Управление контроля строительства и природных ресурсов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Минприроды России</a:t>
            </a:r>
          </a:p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Минэкономразвития России</a:t>
            </a:r>
          </a:p>
          <a:p>
            <a:r>
              <a:rPr lang="ru-RU" sz="2000" dirty="0">
                <a:solidFill>
                  <a:srgbClr val="0082C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17.06.2022 законопроект ФАС России установленном порядке внесла законопроект в Правительство Российской Федерации.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48285" y="809447"/>
            <a:ext cx="112051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dirty="0">
                <a:latin typeface="Muller Narrow Light" panose="00000400000000000000" pitchFamily="50" charset="-52"/>
              </a:rPr>
              <a:t>Приказ ФАС России от 25.11.2021 N 1307/21 (ред. </a:t>
            </a:r>
            <a:r>
              <a:rPr lang="ru-RU" altLang="ru-RU" sz="2000" dirty="0">
                <a:latin typeface="Muller Narrow Light" panose="00000400000000000000" pitchFamily="50" charset="-52"/>
              </a:rPr>
              <a:t>от 20.06.2022) </a:t>
            </a:r>
            <a:r>
              <a:rPr lang="ru-RU" altLang="ru-RU" sz="2000" dirty="0" smtClean="0">
                <a:latin typeface="Muller Narrow Light" panose="00000400000000000000" pitchFamily="50" charset="-52"/>
              </a:rPr>
              <a:t>«Об </a:t>
            </a:r>
            <a:r>
              <a:rPr lang="ru-RU" altLang="ru-RU" sz="2000" dirty="0">
                <a:latin typeface="Muller Narrow Light" panose="00000400000000000000" pitchFamily="50" charset="-52"/>
              </a:rPr>
              <a:t>утверждении Плана ФАС России по реализации Национального плана </a:t>
            </a:r>
            <a:r>
              <a:rPr lang="ru-RU" altLang="ru-RU" sz="2000" dirty="0" smtClean="0">
                <a:latin typeface="Muller Narrow Light" panose="00000400000000000000" pitchFamily="50" charset="-52"/>
              </a:rPr>
              <a:t>(«дорожной карты») </a:t>
            </a:r>
            <a:r>
              <a:rPr lang="ru-RU" altLang="ru-RU" sz="2000" dirty="0">
                <a:latin typeface="Muller Narrow Light" panose="00000400000000000000" pitchFamily="50" charset="-52"/>
              </a:rPr>
              <a:t>развития конкуренции в Российской Федерации на 2021 - 2025 годы, утвержденного распоряжением </a:t>
            </a:r>
            <a:r>
              <a:rPr lang="ru-RU" altLang="ru-RU" sz="2000" dirty="0" smtClean="0">
                <a:latin typeface="Muller Narrow Light" panose="00000400000000000000" pitchFamily="50" charset="-52"/>
              </a:rPr>
              <a:t>Правительства </a:t>
            </a:r>
            <a:r>
              <a:rPr lang="ru-RU" altLang="ru-RU" sz="2000" dirty="0">
                <a:latin typeface="Muller Narrow Light" panose="00000400000000000000" pitchFamily="50" charset="-52"/>
              </a:rPr>
              <a:t>Российской Федерации от 02.09.2021 </a:t>
            </a:r>
            <a:r>
              <a:rPr lang="ru-RU" altLang="ru-RU" sz="2000" dirty="0">
                <a:latin typeface="Muller Narrow Light" panose="00000400000000000000" pitchFamily="50" charset="-52"/>
              </a:rPr>
              <a:t>№</a:t>
            </a:r>
            <a:r>
              <a:rPr lang="ru-RU" altLang="ru-RU" sz="2000" dirty="0" smtClean="0">
                <a:latin typeface="Muller Narrow Light" panose="00000400000000000000" pitchFamily="50" charset="-52"/>
              </a:rPr>
              <a:t> 2424-р»</a:t>
            </a:r>
            <a:endParaRPr lang="ru-RU" alt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8" name="Равнобедренный треугольник 17"/>
          <p:cNvSpPr/>
          <p:nvPr/>
        </p:nvSpPr>
        <p:spPr>
          <a:xfrm rot="5400000">
            <a:off x="435169" y="5728445"/>
            <a:ext cx="744714" cy="222449"/>
          </a:xfrm>
          <a:prstGeom prst="triangle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652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1384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Виды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ресурсов: солнечная энергия, </a:t>
            </a:r>
            <a:r>
              <a:rPr lang="ru-RU" sz="2800" b="1" dirty="0" err="1">
                <a:solidFill>
                  <a:srgbClr val="0082C8"/>
                </a:solidFill>
                <a:latin typeface="Muller Narrow Light" panose="00000400000000000000" pitchFamily="50" charset="-52"/>
              </a:rPr>
              <a:t>внутриземное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тепло, земельные, водные, минеральные, растительные и ресурсы животного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мира</a:t>
            </a:r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3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712351" y="927477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979796" y="927477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93148" y="1694887"/>
            <a:ext cx="1120251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Земля</a:t>
            </a:r>
            <a:r>
              <a:rPr lang="ru-RU" sz="2000" dirty="0">
                <a:latin typeface="Muller Narrow Light" panose="00000400000000000000" pitchFamily="50" charset="-52"/>
              </a:rPr>
              <a:t> – земельные участки: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земельный участок </a:t>
            </a:r>
            <a:r>
              <a:rPr lang="ru-RU" sz="2000" dirty="0">
                <a:latin typeface="Muller Narrow Light" panose="00000400000000000000" pitchFamily="50" charset="-52"/>
              </a:rPr>
              <a:t>как объект прав на землю является недвижимой вещью, которая представляет собой часть земной поверхности и имеет характеристики, позволяющие определить ее в качестве индивидуально определенной вещи (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Земельный Кодекс</a:t>
            </a:r>
            <a:r>
              <a:rPr lang="ru-RU" sz="2000" dirty="0">
                <a:latin typeface="Muller Narrow Light" panose="00000400000000000000" pitchFamily="50" charset="-52"/>
              </a:rPr>
              <a:t>)</a:t>
            </a:r>
          </a:p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Лес</a:t>
            </a:r>
            <a:r>
              <a:rPr lang="ru-RU" sz="2000" dirty="0">
                <a:latin typeface="Muller Narrow Light" panose="00000400000000000000" pitchFamily="50" charset="-52"/>
              </a:rPr>
              <a:t> – лесной участок: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Лесным участком </a:t>
            </a:r>
            <a:r>
              <a:rPr lang="ru-RU" sz="2000" dirty="0">
                <a:latin typeface="Muller Narrow Light" panose="00000400000000000000" pitchFamily="50" charset="-52"/>
              </a:rPr>
              <a:t>является земельный участок, который расположен в границах лесничеств, лесопарков и образован в соответствии с требованиями земельного законодательства и Лесного Кодекса (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Лесной кодекс</a:t>
            </a:r>
            <a:r>
              <a:rPr lang="ru-RU" sz="2000" dirty="0">
                <a:latin typeface="Muller Narrow Light" panose="00000400000000000000" pitchFamily="50" charset="-52"/>
              </a:rPr>
              <a:t>)</a:t>
            </a:r>
          </a:p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Вода </a:t>
            </a:r>
            <a:r>
              <a:rPr lang="ru-RU" sz="2000" dirty="0">
                <a:latin typeface="Muller Narrow Light" panose="00000400000000000000" pitchFamily="50" charset="-52"/>
              </a:rPr>
              <a:t>–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водный объект</a:t>
            </a:r>
            <a:r>
              <a:rPr lang="ru-RU" sz="2000" dirty="0">
                <a:latin typeface="Muller Narrow Light" panose="00000400000000000000" pitchFamily="50" charset="-52"/>
              </a:rPr>
              <a:t>: природный или искусственный водоем, водоток либо иной объект, постоянное или временное сосредоточение вод в котором имеет характерные формы и признаки водного режима Бывают поверхностные и подземные (гейзер, родник), ледники, снежники (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Водный Кодекс</a:t>
            </a:r>
            <a:r>
              <a:rPr lang="ru-RU" sz="2000" dirty="0">
                <a:latin typeface="Muller Narrow Light" panose="00000400000000000000" pitchFamily="50" charset="-52"/>
              </a:rPr>
              <a:t>)</a:t>
            </a:r>
          </a:p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Недра </a:t>
            </a:r>
            <a:r>
              <a:rPr lang="ru-RU" sz="2000" dirty="0">
                <a:latin typeface="Muller Narrow Light" panose="00000400000000000000" pitchFamily="50" charset="-52"/>
              </a:rPr>
              <a:t>–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участок недр</a:t>
            </a:r>
            <a:r>
              <a:rPr lang="ru-RU" sz="2000" dirty="0">
                <a:latin typeface="Muller Narrow Light" panose="00000400000000000000" pitchFamily="50" charset="-52"/>
              </a:rPr>
              <a:t>: это горный отвод, то есть геометризованный блок недр как части земной коры, расположенной ниже почвенного слоя, а при его отсутствии - ниже земной поверхности и дна водоемов и водотоков, простирающейся до глубин, доступных для геологического изучения и освоения (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Закон о недрах</a:t>
            </a:r>
            <a:r>
              <a:rPr lang="ru-RU" sz="2000" dirty="0">
                <a:latin typeface="Muller Narrow Light" panose="00000400000000000000" pitchFamily="50" charset="-52"/>
              </a:rPr>
              <a:t>)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Животный мир-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объекты животного мира</a:t>
            </a:r>
            <a:r>
              <a:rPr lang="ru-RU" sz="2000" dirty="0">
                <a:latin typeface="Muller Narrow Light" panose="00000400000000000000" pitchFamily="50" charset="-52"/>
              </a:rPr>
              <a:t>:  организм животного происхождения, то есть дикое животное, часть окружающей среды, которая представляет собой самостоятельный материальный объект и находится в живом состоянии в пределах юрисдикции нашего государства (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ФЗ «О животном мире»</a:t>
            </a:r>
            <a:r>
              <a:rPr lang="ru-RU" sz="2000" dirty="0">
                <a:latin typeface="Muller Narrow Light" panose="00000400000000000000" pitchFamily="50" charset="-5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14481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Какие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торги размещаются в ГИС Торги по продаже </a:t>
            </a:r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государственного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 муниципального имущества  01.10.2022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4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461652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2762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2033" y="1115906"/>
            <a:ext cx="11202519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• Торги на право заключения договора пользования рыбоводным участком (Федеральный закон от 02.07.2013 № 148-ФЗ, постановление Правительства Российской Федерации от 15.05.2014 № 450);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Конкурсы на право заключения договора пользования рыболовным участком (Федеральный закон от 20.12.2004 № 166-ФЗ);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Аукционы по продаже права на заключение договора о закреплении долей квот добычи (вылова) водных биологических ресурсов и (или) договора пользования водными биологическими ресурсами (постановление Правительства Российской Федерации от 12.08.2008 № 602);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Аукционы в электронной форме по продаже права на заключение договора о закреплении и предоставлении доли квоты добычи (вылова) крабов в инвестиционных целях в области рыболовства, для осуществления промышленного рыболовства и (или) прибрежного рыболовства (постановление Правительства Российской Федерации от 28.08.2019 № 1113);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Аукционы на право заключения </a:t>
            </a:r>
            <a:r>
              <a:rPr lang="ru-RU" sz="2000" dirty="0" err="1">
                <a:latin typeface="Muller Narrow Light" panose="00000400000000000000" pitchFamily="50" charset="-52"/>
              </a:rPr>
              <a:t>охотхозяйственного</a:t>
            </a:r>
            <a:r>
              <a:rPr lang="ru-RU" sz="2000" dirty="0">
                <a:latin typeface="Muller Narrow Light" panose="00000400000000000000" pitchFamily="50" charset="-52"/>
              </a:rPr>
              <a:t> соглашения (Федеральный закон от 24.07.2009 № 209-ФЗ);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Торги по продаже, передаче в аренду или безвозмездное пользование земельных участков единого института развития (Федеральный закон от 24.07.2008 № 161-ФЗ);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Аукционы на право заключения договора аренды лесного участка, находящегося в государственной или муниципальной собственности, либо купля-продажу лесных насаждений, конкурсы на право заключения договора аренды лесного участка, находящегося в государственной или муниципальной собственности, для заготовки древесины (Лесной кодекс Российской Федерации</a:t>
            </a:r>
            <a:r>
              <a:rPr lang="ru-RU" sz="2000" dirty="0" smtClean="0">
                <a:latin typeface="Muller Narrow Light" panose="00000400000000000000" pitchFamily="50" charset="-52"/>
              </a:rPr>
              <a:t>);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212753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Какие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торги размещаются в ГИС Торги по продаже </a:t>
            </a:r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государственного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 муниципального имущества  01.10.2022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5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461652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2762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5662" y="1708573"/>
            <a:ext cx="1163759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Аукционы на право заключения договора водопользования (Водный кодекс Российской Федерации, постановление Правительства Российской Федерации от 14.04.2007 № 230);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Аукционы на право заключения предварительного договора поставки донного грунта (приказ Минтранса России от 01.02.2022 № 23);</a:t>
            </a:r>
          </a:p>
          <a:p>
            <a:r>
              <a:rPr lang="ru-RU" sz="2000" dirty="0" smtClean="0">
                <a:latin typeface="Muller Narrow Light" panose="00000400000000000000" pitchFamily="50" charset="-52"/>
              </a:rPr>
              <a:t>• Аукционы по реализации на внутреннем рынке природных алмазов специальных размеров (постановление Правительства Российской Федерации от 26.03.2001 № 233, приказ Минфина России от 06.11.2019 № 175н);</a:t>
            </a:r>
          </a:p>
          <a:p>
            <a:r>
              <a:rPr lang="ru-RU" sz="2000" dirty="0" smtClean="0">
                <a:latin typeface="Muller Narrow Light" panose="00000400000000000000" pitchFamily="50" charset="-52"/>
              </a:rPr>
              <a:t>• </a:t>
            </a:r>
            <a:r>
              <a:rPr lang="ru-RU" sz="2000" dirty="0">
                <a:latin typeface="Muller Narrow Light" panose="00000400000000000000" pitchFamily="50" charset="-52"/>
              </a:rPr>
              <a:t>Торги по реализации древесины, которая получена при использовании лесов, расположенных на землях лесного фонда, в соответствии со статьями 43-46 Лесного кодекса Российской Федерации (Лесной кодекс Российской Федерации, постановление Правительства Российской Федерации от 23.07.2009 № 604);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Торги на право заключения договора пользования рыбоводным участком (Федеральный закон от 02.07.2013 № 148-ФЗ, постановление Правительства Российской Федерации от 15.05.2014 № 450);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Конкурсы на право заключения договора пользования рыболовным участком (Федеральный закон от 20.12.2004 № 166-ФЗ</a:t>
            </a:r>
            <a:r>
              <a:rPr lang="ru-RU" sz="2000" dirty="0" smtClean="0">
                <a:latin typeface="Muller Narrow Light" panose="00000400000000000000" pitchFamily="50" charset="-52"/>
              </a:rPr>
              <a:t>);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54825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Какие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торги размещаются в ГИС Торги по продаже </a:t>
            </a:r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государственного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 муниципального имущества  01.10.2022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6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1461652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62762" y="500288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602033" y="1928706"/>
            <a:ext cx="116375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Muller Narrow Light" panose="00000400000000000000" pitchFamily="50" charset="-52"/>
              </a:rPr>
              <a:t>• </a:t>
            </a:r>
            <a:r>
              <a:rPr lang="ru-RU" sz="2000" dirty="0">
                <a:latin typeface="Muller Narrow Light" panose="00000400000000000000" pitchFamily="50" charset="-52"/>
              </a:rPr>
              <a:t>Аукционы по продаже права на заключение договора о закреплении долей квот добычи (вылова) водных биологических ресурсов и (или) договора пользования водными биологическими ресурсами (постановление Правительства Российской Федерации от 12.08.2008 № 602);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Аукционы в электронной форме по продаже права на заключение договора о закреплении и предоставлении доли квоты добычи (вылова) крабов в инвестиционных целях в области рыболовства, для осуществления промышленного рыболовства и (или) прибрежного рыболовства (постановление Правительства Российской Федерации от 28.08.2019 № 1113);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Аукционы на право заключения </a:t>
            </a:r>
            <a:r>
              <a:rPr lang="ru-RU" sz="2000" dirty="0" err="1">
                <a:latin typeface="Muller Narrow Light" panose="00000400000000000000" pitchFamily="50" charset="-52"/>
              </a:rPr>
              <a:t>охотхозяйственного</a:t>
            </a:r>
            <a:r>
              <a:rPr lang="ru-RU" sz="2000" dirty="0">
                <a:latin typeface="Muller Narrow Light" panose="00000400000000000000" pitchFamily="50" charset="-52"/>
              </a:rPr>
              <a:t> соглашения (Федеральный закон от 24.07.2009 № 209-ФЗ);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• Торги по продаже, передаче в аренду или безвозмездное пользование земельных участков единого института развития (Федеральный закон от 24.07.2008 № 161-ФЗ</a:t>
            </a:r>
            <a:r>
              <a:rPr lang="ru-RU" sz="2000" dirty="0" smtClean="0">
                <a:latin typeface="Muller Narrow Light" panose="00000400000000000000" pitchFamily="50" charset="-52"/>
              </a:rPr>
              <a:t>);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354373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738664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Проблемы/Последствия</a:t>
            </a:r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sz="14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7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8359611" y="517221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91274" y="504144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90472" y="809447"/>
            <a:ext cx="112051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ru-RU" sz="2000" dirty="0">
                <a:latin typeface="Muller Narrow Light" panose="00000400000000000000" pitchFamily="50" charset="-52"/>
              </a:rPr>
              <a:t>различное регулирование, в том числе в вопросах, не имеющих отраслевой специфики (например, порядок подачи заявок, процедура торгов, порядок заключения договоров по результатам торгов), </a:t>
            </a:r>
          </a:p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- разная степень регламентации тех или иных торгов (например,</a:t>
            </a:r>
          </a:p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Закон об исполнительном производстве содержит несколько общих положений</a:t>
            </a:r>
          </a:p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о проведении торгов, в то время как Лесной кодекс содержит сложно администрируемую процедуру проведения конкурсов на право заключения договоров аренды лесных участков, для организации которой, помимо самого кодекса, необходим применять 3 постановления Правительства Российской Федерации).</a:t>
            </a:r>
          </a:p>
          <a:p>
            <a:pPr algn="just"/>
            <a:r>
              <a:rPr lang="ru-RU" sz="2000" dirty="0">
                <a:latin typeface="Muller Narrow Light" panose="00000400000000000000" pitchFamily="50" charset="-52"/>
              </a:rPr>
              <a:t>-большинство таких актов не предусматривают проведение торгов в электронной форме: право аренды ЗУ.</a:t>
            </a:r>
          </a:p>
          <a:p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Равнобедренный треугольник 21"/>
          <p:cNvSpPr/>
          <p:nvPr/>
        </p:nvSpPr>
        <p:spPr>
          <a:xfrm rot="10800000">
            <a:off x="4106845" y="3515569"/>
            <a:ext cx="3343821" cy="222449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FF66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90471" y="3979295"/>
            <a:ext cx="1120519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- вводит в заблуждение собственников имущества и лиц, заинтересованных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в его получении (зачастую лицам сложно определить, какие нормы права необходимо применять при организации и участии в той или иной процедуре торгов);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- существенно усложняет процесс проведения торгов в целом;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- приводит к низкому уровню конкуренции на торгах;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- недополученные финансовые средства в бюджеты всех уровней;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В результате экономические потери несут как собственники, заинтересованные в получении максимального дохода от реализации соответствующего имущества на торгах, так и хозяйствующие субъекты, заинтересованные в получении такого имущества.</a:t>
            </a:r>
          </a:p>
        </p:txBody>
      </p:sp>
    </p:spTree>
    <p:extLst>
      <p:ext uri="{BB962C8B-B14F-4D97-AF65-F5344CB8AC3E}">
        <p14:creationId xmlns:p14="http://schemas.microsoft.com/office/powerpoint/2010/main" val="236945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Примеры 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требований о проведении аукционов – </a:t>
            </a:r>
            <a:endParaRPr lang="ru-RU" sz="2800" b="1" dirty="0" smtClean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цена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договора, по результатам несостоявшихся торгов </a:t>
            </a:r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8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663569" y="509509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039782" y="509509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6099" y="2173885"/>
            <a:ext cx="512395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В случае, если аукцион признан не состоявшимся в связи с наличием только 1 лица, заявка которого соответствует, или с участием в аукционе только одного участника, право пользования данным участком недр предоставляется указанному участнику с оформлением ему лицензии на пользование недрами на условиях такого аукциона с установлением размера разового платежа за пользование участком недр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 ниже установленного условиями аукциона, 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увеличенного на </a:t>
            </a:r>
            <a:r>
              <a:rPr lang="ru-RU" sz="2000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«шаг аукциона»</a:t>
            </a:r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274200" y="2137201"/>
            <a:ext cx="512395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В случае, если аукцион признан несостоявшимся и только один заявитель признан участником аукциона, уполномоченный орган в течение десяти дней со дня подписания протокола, указанного в пункте 9 настоящей статьи, обязан направить заявителю три экземпляра подписанного проекта договора купли-продажи или проекта договора аренды земельного участка. При этом договор купли-продажи земельного участка заключается по начальной цене предмета аукциона, а размер ежегодной арендной платы или размер первого арендного платежа по договору аренды земельного участка определяется в размере,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равном начальной цене предмета аукциона.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6099" y="1460291"/>
            <a:ext cx="5123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Muller Narrow Light" panose="00000400000000000000" pitchFamily="50" charset="-52"/>
              </a:rPr>
              <a:t>Аукцион о недрах</a:t>
            </a:r>
            <a:endParaRPr lang="ru-RU" sz="2000" b="1" dirty="0">
              <a:latin typeface="Muller Narrow Light" panose="00000400000000000000" pitchFamily="50" charset="-5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74200" y="1463616"/>
            <a:ext cx="5123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Muller Narrow Light" panose="00000400000000000000" pitchFamily="50" charset="-52"/>
              </a:rPr>
              <a:t>Аукцион на аренду земли</a:t>
            </a:r>
            <a:endParaRPr lang="ru-RU" sz="2000" b="1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420943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8C567C77-E1F5-B046-BA27-CDE1EB8EB7EF}"/>
              </a:ext>
            </a:extLst>
          </p:cNvPr>
          <p:cNvSpPr/>
          <p:nvPr/>
        </p:nvSpPr>
        <p:spPr>
          <a:xfrm>
            <a:off x="406099" y="198842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Примеры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требований о проведении аукционов – </a:t>
            </a: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/>
            </a:r>
            <a:b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</a:br>
            <a:r>
              <a:rPr lang="ru-RU" sz="2800" b="1" dirty="0" smtClean="0">
                <a:solidFill>
                  <a:srgbClr val="0082C8"/>
                </a:solidFill>
                <a:latin typeface="Muller Narrow Light" panose="00000400000000000000" pitchFamily="50" charset="-52"/>
              </a:rPr>
              <a:t>основания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отклонения от участия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xmlns="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9</a:t>
            </a:fld>
            <a:endParaRPr lang="ru-RU"/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10168071" y="494085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1382682" y="529461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95291" y="1663671"/>
            <a:ext cx="570683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б</a:t>
            </a:r>
            <a:r>
              <a:rPr lang="ru-RU" sz="2000" dirty="0">
                <a:latin typeface="Muller Narrow Light" panose="00000400000000000000" pitchFamily="50" charset="-52"/>
              </a:rPr>
              <a:t>) в отношении заявителя не проводятся процедуры банкротства и ликвидации;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в) деятельность заявителя не приостанавливается в порядке, предусмотренном Кодексом Российской Федерации об административных правонарушениях, в день рассмотрения заявки;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г) заявитель обязан внести задаток на счет, указанный в документации. При этом он считается соответствующим данному требованию, если средства поступили на счет, указанный в документации, или копия платежного документа, подтверждающего перечисление указанных средств на этот счет, представлена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непосредственно перед началом процедуры вскрытия конвертов </a:t>
            </a:r>
            <a:r>
              <a:rPr lang="ru-RU" sz="2000" dirty="0">
                <a:latin typeface="Muller Narrow Light" panose="00000400000000000000" pitchFamily="50" charset="-52"/>
              </a:rPr>
              <a:t>с заявками;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д) отсутствие информации о заявителе в реестре недобросовестных водопользователей и участников аукциона на право заключения договора водопользования.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274200" y="1684205"/>
            <a:ext cx="5765400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1) непредставление необходимых для участия в аукционе документов или представление недостоверных сведений;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2) </a:t>
            </a:r>
            <a:r>
              <a:rPr lang="ru-RU" sz="2000" dirty="0" err="1">
                <a:latin typeface="Muller Narrow Light" panose="00000400000000000000" pitchFamily="50" charset="-52"/>
              </a:rPr>
              <a:t>непоступление</a:t>
            </a:r>
            <a:r>
              <a:rPr lang="ru-RU" sz="2000" dirty="0">
                <a:latin typeface="Muller Narrow Light" panose="00000400000000000000" pitchFamily="50" charset="-52"/>
              </a:rPr>
              <a:t> задатка на дату рассмотрения заявок на участие в аукционе;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3) подача заявки на участие в аукционе лицом, которое в соответствии с настоящим Кодексом и другими федеральными законами не имеет права быть участником конкретного аукциона, покупателем земельного участка или приобрести земельный участок в аренду;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4) наличие сведений о заявителе, об учредителях (участниках), о членах коллегиальных исполнительных органов заявителя, лицах, исполняющих функции единоличного исполнительного органа заявителя, являющегося юридическим лицом, реестре недобросовестных участников аукциона.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6099" y="1152949"/>
            <a:ext cx="5123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Muller Narrow Light" panose="00000400000000000000" pitchFamily="50" charset="-52"/>
              </a:rPr>
              <a:t>Аукцион о водопользовании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274200" y="1263561"/>
            <a:ext cx="5123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Muller Narrow Light" panose="00000400000000000000" pitchFamily="50" charset="-52"/>
              </a:rPr>
              <a:t>Аукцион на аренду земли</a:t>
            </a:r>
            <a:endParaRPr lang="ru-RU" sz="2000" b="1" dirty="0">
              <a:latin typeface="Muller Narrow Light" panose="00000400000000000000" pitchFamily="50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958785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6209</TotalTime>
  <Words>3087</Words>
  <Application>Microsoft Office PowerPoint</Application>
  <PresentationFormat>Произвольный</PresentationFormat>
  <Paragraphs>190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Miriam</vt:lpstr>
      <vt:lpstr>Muller Narrow ExtraBold</vt:lpstr>
      <vt:lpstr>Muller Narrow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Скрябина М.И.</cp:lastModifiedBy>
  <cp:revision>498</cp:revision>
  <cp:lastPrinted>2020-08-04T12:53:20Z</cp:lastPrinted>
  <dcterms:created xsi:type="dcterms:W3CDTF">2019-09-18T12:34:40Z</dcterms:created>
  <dcterms:modified xsi:type="dcterms:W3CDTF">2022-11-22T09:51:59Z</dcterms:modified>
</cp:coreProperties>
</file>