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94" r:id="rId2"/>
  </p:sldIdLst>
  <p:sldSz cx="12239625" cy="71993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67">
          <p15:clr>
            <a:srgbClr val="A4A3A4"/>
          </p15:clr>
        </p15:guide>
        <p15:guide id="2" pos="38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82C8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4629" autoAdjust="0"/>
  </p:normalViewPr>
  <p:slideViewPr>
    <p:cSldViewPr snapToGrid="0" snapToObjects="1">
      <p:cViewPr>
        <p:scale>
          <a:sx n="110" d="100"/>
          <a:sy n="110" d="100"/>
        </p:scale>
        <p:origin x="-678" y="-72"/>
      </p:cViewPr>
      <p:guideLst>
        <p:guide orient="horz" pos="2267"/>
        <p:guide pos="38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3ABD9-282E-46CD-8556-0B83670EEF84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2DEEF-861E-42BD-8B24-8A9E90A681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212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082EF-BA8F-1D4E-82E9-CEC4553B62CD}" type="datetimeFigureOut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52450" y="1241425"/>
            <a:ext cx="56927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2D45D-5942-6A46-ADA1-0B5F8B01E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06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4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8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9953" y="1178222"/>
            <a:ext cx="9179719" cy="2506427"/>
          </a:xfrm>
        </p:spPr>
        <p:txBody>
          <a:bodyPr anchor="b"/>
          <a:lstStyle>
            <a:lvl1pPr algn="ctr">
              <a:defRPr sz="602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9953" y="3781306"/>
            <a:ext cx="9179719" cy="1738167"/>
          </a:xfrm>
        </p:spPr>
        <p:txBody>
          <a:bodyPr/>
          <a:lstStyle>
            <a:lvl1pPr marL="0" indent="0" algn="ctr">
              <a:buNone/>
              <a:defRPr sz="2409"/>
            </a:lvl1pPr>
            <a:lvl2pPr marL="458983" indent="0" algn="ctr">
              <a:buNone/>
              <a:defRPr sz="2008"/>
            </a:lvl2pPr>
            <a:lvl3pPr marL="917966" indent="0" algn="ctr">
              <a:buNone/>
              <a:defRPr sz="1807"/>
            </a:lvl3pPr>
            <a:lvl4pPr marL="1376949" indent="0" algn="ctr">
              <a:buNone/>
              <a:defRPr sz="1606"/>
            </a:lvl4pPr>
            <a:lvl5pPr marL="1835932" indent="0" algn="ctr">
              <a:buNone/>
              <a:defRPr sz="1606"/>
            </a:lvl5pPr>
            <a:lvl6pPr marL="2294915" indent="0" algn="ctr">
              <a:buNone/>
              <a:defRPr sz="1606"/>
            </a:lvl6pPr>
            <a:lvl7pPr marL="2753898" indent="0" algn="ctr">
              <a:buNone/>
              <a:defRPr sz="1606"/>
            </a:lvl7pPr>
            <a:lvl8pPr marL="3212882" indent="0" algn="ctr">
              <a:buNone/>
              <a:defRPr sz="1606"/>
            </a:lvl8pPr>
            <a:lvl9pPr marL="3671865" indent="0" algn="ctr">
              <a:buNone/>
              <a:defRPr sz="1606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36D5-D654-D24E-A672-F046D980ACFC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2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994D-0C2E-054B-B81B-537B2F34D486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91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58982" y="383297"/>
            <a:ext cx="2639169" cy="610108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1474" y="383297"/>
            <a:ext cx="7764512" cy="6101085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7999-807F-514F-9C58-CCA0BF735DC9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79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386B-C8DA-A64B-8B9C-FD28215BAE07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1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99" y="1794830"/>
            <a:ext cx="10556677" cy="2994714"/>
          </a:xfrm>
        </p:spPr>
        <p:txBody>
          <a:bodyPr anchor="b"/>
          <a:lstStyle>
            <a:lvl1pPr>
              <a:defRPr sz="602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099" y="4817875"/>
            <a:ext cx="10556677" cy="1574849"/>
          </a:xfrm>
        </p:spPr>
        <p:txBody>
          <a:bodyPr/>
          <a:lstStyle>
            <a:lvl1pPr marL="0" indent="0">
              <a:buNone/>
              <a:defRPr sz="2409">
                <a:solidFill>
                  <a:schemeClr val="tx1">
                    <a:tint val="75000"/>
                  </a:schemeClr>
                </a:solidFill>
              </a:defRPr>
            </a:lvl1pPr>
            <a:lvl2pPr marL="458983" indent="0">
              <a:buNone/>
              <a:defRPr sz="2008">
                <a:solidFill>
                  <a:schemeClr val="tx1">
                    <a:tint val="75000"/>
                  </a:schemeClr>
                </a:solidFill>
              </a:defRPr>
            </a:lvl2pPr>
            <a:lvl3pPr marL="917966" indent="0">
              <a:buNone/>
              <a:defRPr sz="1807">
                <a:solidFill>
                  <a:schemeClr val="tx1">
                    <a:tint val="75000"/>
                  </a:schemeClr>
                </a:solidFill>
              </a:defRPr>
            </a:lvl3pPr>
            <a:lvl4pPr marL="1376949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4pPr>
            <a:lvl5pPr marL="1835932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5pPr>
            <a:lvl6pPr marL="2294915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6pPr>
            <a:lvl7pPr marL="2753898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7pPr>
            <a:lvl8pPr marL="3212882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8pPr>
            <a:lvl9pPr marL="3671865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3F2B-851B-E642-8031-1AFDAC0D5D8F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6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1474" y="1916484"/>
            <a:ext cx="5201841" cy="456789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310" y="1916484"/>
            <a:ext cx="5201841" cy="456789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B110B-14BA-2648-9C85-9ACAEDAB5D5C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27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8" y="383297"/>
            <a:ext cx="10556677" cy="139153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3069" y="1764832"/>
            <a:ext cx="5177935" cy="864917"/>
          </a:xfrm>
        </p:spPr>
        <p:txBody>
          <a:bodyPr anchor="b"/>
          <a:lstStyle>
            <a:lvl1pPr marL="0" indent="0">
              <a:buNone/>
              <a:defRPr sz="2409" b="1"/>
            </a:lvl1pPr>
            <a:lvl2pPr marL="458983" indent="0">
              <a:buNone/>
              <a:defRPr sz="2008" b="1"/>
            </a:lvl2pPr>
            <a:lvl3pPr marL="917966" indent="0">
              <a:buNone/>
              <a:defRPr sz="1807" b="1"/>
            </a:lvl3pPr>
            <a:lvl4pPr marL="1376949" indent="0">
              <a:buNone/>
              <a:defRPr sz="1606" b="1"/>
            </a:lvl4pPr>
            <a:lvl5pPr marL="1835932" indent="0">
              <a:buNone/>
              <a:defRPr sz="1606" b="1"/>
            </a:lvl5pPr>
            <a:lvl6pPr marL="2294915" indent="0">
              <a:buNone/>
              <a:defRPr sz="1606" b="1"/>
            </a:lvl6pPr>
            <a:lvl7pPr marL="2753898" indent="0">
              <a:buNone/>
              <a:defRPr sz="1606" b="1"/>
            </a:lvl7pPr>
            <a:lvl8pPr marL="3212882" indent="0">
              <a:buNone/>
              <a:defRPr sz="1606" b="1"/>
            </a:lvl8pPr>
            <a:lvl9pPr marL="3671865" indent="0">
              <a:buNone/>
              <a:defRPr sz="1606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3069" y="2629749"/>
            <a:ext cx="5177935" cy="3867965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310" y="1764832"/>
            <a:ext cx="5203435" cy="864917"/>
          </a:xfrm>
        </p:spPr>
        <p:txBody>
          <a:bodyPr anchor="b"/>
          <a:lstStyle>
            <a:lvl1pPr marL="0" indent="0">
              <a:buNone/>
              <a:defRPr sz="2409" b="1"/>
            </a:lvl1pPr>
            <a:lvl2pPr marL="458983" indent="0">
              <a:buNone/>
              <a:defRPr sz="2008" b="1"/>
            </a:lvl2pPr>
            <a:lvl3pPr marL="917966" indent="0">
              <a:buNone/>
              <a:defRPr sz="1807" b="1"/>
            </a:lvl3pPr>
            <a:lvl4pPr marL="1376949" indent="0">
              <a:buNone/>
              <a:defRPr sz="1606" b="1"/>
            </a:lvl4pPr>
            <a:lvl5pPr marL="1835932" indent="0">
              <a:buNone/>
              <a:defRPr sz="1606" b="1"/>
            </a:lvl5pPr>
            <a:lvl6pPr marL="2294915" indent="0">
              <a:buNone/>
              <a:defRPr sz="1606" b="1"/>
            </a:lvl6pPr>
            <a:lvl7pPr marL="2753898" indent="0">
              <a:buNone/>
              <a:defRPr sz="1606" b="1"/>
            </a:lvl7pPr>
            <a:lvl8pPr marL="3212882" indent="0">
              <a:buNone/>
              <a:defRPr sz="1606" b="1"/>
            </a:lvl8pPr>
            <a:lvl9pPr marL="3671865" indent="0">
              <a:buNone/>
              <a:defRPr sz="1606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310" y="2629749"/>
            <a:ext cx="5203435" cy="3867965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A2F9-A925-7C41-A2F8-8CEFE8397EEF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9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10CD-251B-8D4E-80EC-8EE557DEB270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6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2EDD-EB01-004F-A77D-A44AD5F7C663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1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479954"/>
            <a:ext cx="3947597" cy="1679840"/>
          </a:xfrm>
        </p:spPr>
        <p:txBody>
          <a:bodyPr anchor="b"/>
          <a:lstStyle>
            <a:lvl1pPr>
              <a:defRPr sz="321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3435" y="1036569"/>
            <a:ext cx="6196310" cy="5116178"/>
          </a:xfrm>
        </p:spPr>
        <p:txBody>
          <a:bodyPr/>
          <a:lstStyle>
            <a:lvl1pPr>
              <a:defRPr sz="3212"/>
            </a:lvl1pPr>
            <a:lvl2pPr>
              <a:defRPr sz="2811"/>
            </a:lvl2pPr>
            <a:lvl3pPr>
              <a:defRPr sz="2409"/>
            </a:lvl3pPr>
            <a:lvl4pPr>
              <a:defRPr sz="2008"/>
            </a:lvl4pPr>
            <a:lvl5pPr>
              <a:defRPr sz="2008"/>
            </a:lvl5pPr>
            <a:lvl6pPr>
              <a:defRPr sz="2008"/>
            </a:lvl6pPr>
            <a:lvl7pPr>
              <a:defRPr sz="2008"/>
            </a:lvl7pPr>
            <a:lvl8pPr>
              <a:defRPr sz="2008"/>
            </a:lvl8pPr>
            <a:lvl9pPr>
              <a:defRPr sz="2008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2159794"/>
            <a:ext cx="3947597" cy="4001285"/>
          </a:xfrm>
        </p:spPr>
        <p:txBody>
          <a:bodyPr/>
          <a:lstStyle>
            <a:lvl1pPr marL="0" indent="0">
              <a:buNone/>
              <a:defRPr sz="1606"/>
            </a:lvl1pPr>
            <a:lvl2pPr marL="458983" indent="0">
              <a:buNone/>
              <a:defRPr sz="1405"/>
            </a:lvl2pPr>
            <a:lvl3pPr marL="917966" indent="0">
              <a:buNone/>
              <a:defRPr sz="1205"/>
            </a:lvl3pPr>
            <a:lvl4pPr marL="1376949" indent="0">
              <a:buNone/>
              <a:defRPr sz="1004"/>
            </a:lvl4pPr>
            <a:lvl5pPr marL="1835932" indent="0">
              <a:buNone/>
              <a:defRPr sz="1004"/>
            </a:lvl5pPr>
            <a:lvl6pPr marL="2294915" indent="0">
              <a:buNone/>
              <a:defRPr sz="1004"/>
            </a:lvl6pPr>
            <a:lvl7pPr marL="2753898" indent="0">
              <a:buNone/>
              <a:defRPr sz="1004"/>
            </a:lvl7pPr>
            <a:lvl8pPr marL="3212882" indent="0">
              <a:buNone/>
              <a:defRPr sz="1004"/>
            </a:lvl8pPr>
            <a:lvl9pPr marL="3671865" indent="0">
              <a:buNone/>
              <a:defRPr sz="1004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B937-F672-974A-A4F0-0DDE3DA5A3A9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50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9" y="479954"/>
            <a:ext cx="3947597" cy="1679840"/>
          </a:xfrm>
        </p:spPr>
        <p:txBody>
          <a:bodyPr anchor="b"/>
          <a:lstStyle>
            <a:lvl1pPr>
              <a:defRPr sz="321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03435" y="1036569"/>
            <a:ext cx="6196310" cy="5116178"/>
          </a:xfrm>
        </p:spPr>
        <p:txBody>
          <a:bodyPr anchor="t"/>
          <a:lstStyle>
            <a:lvl1pPr marL="0" indent="0">
              <a:buNone/>
              <a:defRPr sz="3212"/>
            </a:lvl1pPr>
            <a:lvl2pPr marL="458983" indent="0">
              <a:buNone/>
              <a:defRPr sz="2811"/>
            </a:lvl2pPr>
            <a:lvl3pPr marL="917966" indent="0">
              <a:buNone/>
              <a:defRPr sz="2409"/>
            </a:lvl3pPr>
            <a:lvl4pPr marL="1376949" indent="0">
              <a:buNone/>
              <a:defRPr sz="2008"/>
            </a:lvl4pPr>
            <a:lvl5pPr marL="1835932" indent="0">
              <a:buNone/>
              <a:defRPr sz="2008"/>
            </a:lvl5pPr>
            <a:lvl6pPr marL="2294915" indent="0">
              <a:buNone/>
              <a:defRPr sz="2008"/>
            </a:lvl6pPr>
            <a:lvl7pPr marL="2753898" indent="0">
              <a:buNone/>
              <a:defRPr sz="2008"/>
            </a:lvl7pPr>
            <a:lvl8pPr marL="3212882" indent="0">
              <a:buNone/>
              <a:defRPr sz="2008"/>
            </a:lvl8pPr>
            <a:lvl9pPr marL="3671865" indent="0">
              <a:buNone/>
              <a:defRPr sz="200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3069" y="2159794"/>
            <a:ext cx="3947597" cy="4001285"/>
          </a:xfrm>
        </p:spPr>
        <p:txBody>
          <a:bodyPr/>
          <a:lstStyle>
            <a:lvl1pPr marL="0" indent="0">
              <a:buNone/>
              <a:defRPr sz="1606"/>
            </a:lvl1pPr>
            <a:lvl2pPr marL="458983" indent="0">
              <a:buNone/>
              <a:defRPr sz="1405"/>
            </a:lvl2pPr>
            <a:lvl3pPr marL="917966" indent="0">
              <a:buNone/>
              <a:defRPr sz="1205"/>
            </a:lvl3pPr>
            <a:lvl4pPr marL="1376949" indent="0">
              <a:buNone/>
              <a:defRPr sz="1004"/>
            </a:lvl4pPr>
            <a:lvl5pPr marL="1835932" indent="0">
              <a:buNone/>
              <a:defRPr sz="1004"/>
            </a:lvl5pPr>
            <a:lvl6pPr marL="2294915" indent="0">
              <a:buNone/>
              <a:defRPr sz="1004"/>
            </a:lvl6pPr>
            <a:lvl7pPr marL="2753898" indent="0">
              <a:buNone/>
              <a:defRPr sz="1004"/>
            </a:lvl7pPr>
            <a:lvl8pPr marL="3212882" indent="0">
              <a:buNone/>
              <a:defRPr sz="1004"/>
            </a:lvl8pPr>
            <a:lvl9pPr marL="3671865" indent="0">
              <a:buNone/>
              <a:defRPr sz="1004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D22D-5E39-8F4C-B7FD-D0F9E543B3CD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8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1474" y="383297"/>
            <a:ext cx="1055667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474" y="1916484"/>
            <a:ext cx="1055667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474" y="6672697"/>
            <a:ext cx="275391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D3140-0CDD-0A42-841C-3D3BA030B895}" type="datetime1">
              <a:rPr lang="ru-RU" smtClean="0"/>
              <a:pPr/>
              <a:t>18.08.2020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54376" y="6672697"/>
            <a:ext cx="4130873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4235" y="6672697"/>
            <a:ext cx="275391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A689C-0428-2041-A422-96CC7CA879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20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7966" rtl="0" eaLnBrk="1" latinLnBrk="0" hangingPunct="1">
        <a:lnSpc>
          <a:spcPct val="90000"/>
        </a:lnSpc>
        <a:spcBef>
          <a:spcPct val="0"/>
        </a:spcBef>
        <a:buNone/>
        <a:defRPr sz="4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9492" indent="-229492" algn="l" defTabSz="917966" rtl="0" eaLnBrk="1" latinLnBrk="0" hangingPunct="1">
        <a:lnSpc>
          <a:spcPct val="90000"/>
        </a:lnSpc>
        <a:spcBef>
          <a:spcPts val="1004"/>
        </a:spcBef>
        <a:buFont typeface="Arial" panose="020B0604020202020204" pitchFamily="34" charset="0"/>
        <a:buChar char="•"/>
        <a:defRPr sz="2811" kern="1200">
          <a:solidFill>
            <a:schemeClr val="tx1"/>
          </a:solidFill>
          <a:latin typeface="+mn-lt"/>
          <a:ea typeface="+mn-ea"/>
          <a:cs typeface="+mn-cs"/>
        </a:defRPr>
      </a:lvl1pPr>
      <a:lvl2pPr marL="688475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2409" kern="1200">
          <a:solidFill>
            <a:schemeClr val="tx1"/>
          </a:solidFill>
          <a:latin typeface="+mn-lt"/>
          <a:ea typeface="+mn-ea"/>
          <a:cs typeface="+mn-cs"/>
        </a:defRPr>
      </a:lvl2pPr>
      <a:lvl3pPr marL="1147458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2008" kern="1200">
          <a:solidFill>
            <a:schemeClr val="tx1"/>
          </a:solidFill>
          <a:latin typeface="+mn-lt"/>
          <a:ea typeface="+mn-ea"/>
          <a:cs typeface="+mn-cs"/>
        </a:defRPr>
      </a:lvl3pPr>
      <a:lvl4pPr marL="1606441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4pPr>
      <a:lvl5pPr marL="2065424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5pPr>
      <a:lvl6pPr marL="2524407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6pPr>
      <a:lvl7pPr marL="2983390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7pPr>
      <a:lvl8pPr marL="3442373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8pPr>
      <a:lvl9pPr marL="3901356" indent="-229492" algn="l" defTabSz="917966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1pPr>
      <a:lvl2pPr marL="458983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2pPr>
      <a:lvl3pPr marL="917966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3pPr>
      <a:lvl4pPr marL="1376949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4pPr>
      <a:lvl5pPr marL="1835932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5pPr>
      <a:lvl6pPr marL="2294915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6pPr>
      <a:lvl7pPr marL="2753898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7pPr>
      <a:lvl8pPr marL="3212882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8pPr>
      <a:lvl9pPr marL="3671865" algn="l" defTabSz="917966" rtl="0" eaLnBrk="1" latinLnBrk="0" hangingPunct="1">
        <a:defRPr sz="180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C567C77-E1F5-B046-BA27-CDE1EB8EB7EF}"/>
              </a:ext>
            </a:extLst>
          </p:cNvPr>
          <p:cNvSpPr/>
          <p:nvPr/>
        </p:nvSpPr>
        <p:spPr>
          <a:xfrm>
            <a:off x="1855031" y="250423"/>
            <a:ext cx="2479385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2C8"/>
                </a:solidFill>
                <a:latin typeface="Muller Narrow Light" panose="00000400000000000000" pitchFamily="50" charset="-52"/>
              </a:rPr>
              <a:t>ОТЧЕТ НЕДЕЛИ</a:t>
            </a:r>
            <a:endParaRPr lang="ru-RU" sz="2800" b="1" dirty="0">
              <a:solidFill>
                <a:srgbClr val="0082C8"/>
              </a:solidFill>
              <a:latin typeface="Muller Narrow Light" panose="00000400000000000000" pitchFamily="50" charset="-52"/>
            </a:endParaRPr>
          </a:p>
        </p:txBody>
      </p:sp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xmlns:lc="http://schemas.openxmlformats.org/drawingml/2006/lockedCanvas" id="{98C0ED48-6716-234E-B89B-FB5290D42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1" y="313018"/>
            <a:ext cx="991293" cy="1168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65453" y="672963"/>
            <a:ext cx="6288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82C8"/>
                </a:solidFill>
                <a:latin typeface="Muller Narrow Light" panose="00000400000000000000" pitchFamily="50" charset="-52"/>
              </a:rPr>
              <a:t>Комитета по конкурентной </a:t>
            </a:r>
            <a:r>
              <a:rPr lang="ru-RU" sz="2000" b="1" dirty="0" smtClean="0">
                <a:solidFill>
                  <a:srgbClr val="0082C8"/>
                </a:solidFill>
                <a:latin typeface="Muller Narrow Light" panose="00000400000000000000" pitchFamily="50" charset="-52"/>
              </a:rPr>
              <a:t>политике </a:t>
            </a:r>
            <a:r>
              <a:rPr lang="ru-RU" sz="2000" b="1" dirty="0">
                <a:solidFill>
                  <a:srgbClr val="0082C8"/>
                </a:solidFill>
                <a:latin typeface="Muller Narrow Light" panose="00000400000000000000" pitchFamily="50" charset="-52"/>
              </a:rPr>
              <a:t>Мурманской области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65530" y="1073073"/>
            <a:ext cx="3767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6600"/>
                </a:solidFill>
              </a:rPr>
              <a:t>10.08.2020 - 16.08.2020</a:t>
            </a:r>
            <a:endParaRPr lang="ru-RU" sz="2800" b="1" dirty="0">
              <a:solidFill>
                <a:srgbClr val="FF6600"/>
              </a:solidFill>
            </a:endParaRPr>
          </a:p>
        </p:txBody>
      </p:sp>
      <p:sp>
        <p:nvSpPr>
          <p:cNvPr id="26" name="TextBox 18"/>
          <p:cNvSpPr txBox="1"/>
          <p:nvPr/>
        </p:nvSpPr>
        <p:spPr>
          <a:xfrm>
            <a:off x="1312549" y="5417918"/>
            <a:ext cx="352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ЗАКУПОК В 2020 ГОДУ</a:t>
            </a:r>
            <a:endParaRPr lang="ru-RU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58" y="5476613"/>
            <a:ext cx="526619" cy="432580"/>
          </a:xfrm>
          <a:prstGeom prst="rect">
            <a:avLst/>
          </a:prstGeom>
        </p:spPr>
      </p:pic>
      <p:sp>
        <p:nvSpPr>
          <p:cNvPr id="28" name="TextBox 23"/>
          <p:cNvSpPr txBox="1"/>
          <p:nvPr/>
        </p:nvSpPr>
        <p:spPr>
          <a:xfrm>
            <a:off x="1369295" y="5767946"/>
            <a:ext cx="9701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5 236</a:t>
            </a:r>
            <a:endParaRPr lang="ru-RU" sz="3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2414602" y="5798724"/>
            <a:ext cx="2472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4 563 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673 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для муниципальных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758" y="6329224"/>
            <a:ext cx="526619" cy="470196"/>
          </a:xfrm>
          <a:prstGeom prst="rect">
            <a:avLst/>
          </a:prstGeom>
        </p:spPr>
      </p:pic>
      <p:sp>
        <p:nvSpPr>
          <p:cNvPr id="31" name="TextBox 26"/>
          <p:cNvSpPr txBox="1"/>
          <p:nvPr/>
        </p:nvSpPr>
        <p:spPr>
          <a:xfrm>
            <a:off x="1312549" y="6291436"/>
            <a:ext cx="193835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500" dirty="0" smtClean="0">
                <a:solidFill>
                  <a:srgbClr val="FF00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19,13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млрд руб.</a:t>
            </a:r>
          </a:p>
        </p:txBody>
      </p:sp>
      <p:sp>
        <p:nvSpPr>
          <p:cNvPr id="32" name="TextBox 44"/>
          <p:cNvSpPr txBox="1"/>
          <p:nvPr/>
        </p:nvSpPr>
        <p:spPr>
          <a:xfrm>
            <a:off x="6785809" y="5398614"/>
            <a:ext cx="439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ДЛЯ СМП И </a:t>
            </a:r>
            <a:r>
              <a:rPr lang="ru-RU" dirty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СОНКО В 2020 ГОДУ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092" y="5476613"/>
            <a:ext cx="545154" cy="447805"/>
          </a:xfrm>
          <a:prstGeom prst="rect">
            <a:avLst/>
          </a:prstGeom>
        </p:spPr>
      </p:pic>
      <p:sp>
        <p:nvSpPr>
          <p:cNvPr id="34" name="TextBox 46"/>
          <p:cNvSpPr txBox="1"/>
          <p:nvPr/>
        </p:nvSpPr>
        <p:spPr>
          <a:xfrm>
            <a:off x="6766164" y="5726898"/>
            <a:ext cx="9685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2 952</a:t>
            </a:r>
            <a:endParaRPr lang="ru-RU" sz="3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35" name="TextBox 47"/>
          <p:cNvSpPr txBox="1"/>
          <p:nvPr/>
        </p:nvSpPr>
        <p:spPr>
          <a:xfrm>
            <a:off x="7811471" y="5757676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2 597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для 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355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для муниципальных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8092" y="6362979"/>
            <a:ext cx="530304" cy="473486"/>
          </a:xfrm>
          <a:prstGeom prst="rect">
            <a:avLst/>
          </a:prstGeom>
        </p:spPr>
      </p:pic>
      <p:sp>
        <p:nvSpPr>
          <p:cNvPr id="37" name="TextBox 56"/>
          <p:cNvSpPr txBox="1"/>
          <p:nvPr/>
        </p:nvSpPr>
        <p:spPr>
          <a:xfrm>
            <a:off x="6766164" y="6321781"/>
            <a:ext cx="182934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500" dirty="0" smtClean="0">
                <a:solidFill>
                  <a:srgbClr val="FF00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3,37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млрд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38" name="TextBox 58"/>
          <p:cNvSpPr txBox="1"/>
          <p:nvPr/>
        </p:nvSpPr>
        <p:spPr>
          <a:xfrm>
            <a:off x="8848180" y="6320097"/>
            <a:ext cx="78258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dirty="0" smtClean="0">
                <a:solidFill>
                  <a:srgbClr val="FF00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18 %</a:t>
            </a:r>
            <a:r>
              <a:rPr lang="ru-RU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FF6600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39" name="TextBox 59"/>
          <p:cNvSpPr txBox="1"/>
          <p:nvPr/>
        </p:nvSpPr>
        <p:spPr>
          <a:xfrm>
            <a:off x="9451344" y="6374800"/>
            <a:ext cx="79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>
                <a:latin typeface="Muller Narrow Light" panose="00000400000000000000" pitchFamily="50" charset="-52"/>
                <a:cs typeface="Arial" panose="020B0604020202020204" pitchFamily="34" charset="0"/>
              </a:rPr>
              <a:t>о</a:t>
            </a:r>
            <a:r>
              <a:rPr lang="ru-RU" sz="12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т  общей </a:t>
            </a:r>
            <a:endParaRPr lang="ru-RU" sz="12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  <a:p>
            <a:r>
              <a:rPr lang="ru-RU" sz="12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суммы</a:t>
            </a:r>
            <a:endParaRPr lang="ru-RU" sz="12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55229" y="5257906"/>
            <a:ext cx="10542921" cy="2245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Рисунок 48">
            <a:extLst>
              <a:ext uri="{FF2B5EF4-FFF2-40B4-BE49-F238E27FC236}">
                <a16:creationId xmlns:a16="http://schemas.microsoft.com/office/drawing/2014/main" xmlns="" id="{E2DEF6E5-32DD-F146-B20F-4C398A94F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212" y="3198811"/>
            <a:ext cx="355600" cy="355600"/>
          </a:xfrm>
          <a:prstGeom prst="rect">
            <a:avLst/>
          </a:prstGeom>
        </p:spPr>
      </p:pic>
      <p:sp>
        <p:nvSpPr>
          <p:cNvPr id="64" name="TextBox 18"/>
          <p:cNvSpPr txBox="1"/>
          <p:nvPr/>
        </p:nvSpPr>
        <p:spPr>
          <a:xfrm>
            <a:off x="1190052" y="3114370"/>
            <a:ext cx="3727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КОЛИЧЕСТВО ДОКУМЕНТАЦИЙ, </a:t>
            </a:r>
          </a:p>
          <a:p>
            <a:r>
              <a:rPr lang="ru-RU" sz="16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НАПРАВЛЕННЫХ НА ДОРАБОТКУ </a:t>
            </a:r>
            <a:endParaRPr lang="ru-RU" sz="1600" dirty="0">
              <a:solidFill>
                <a:srgbClr val="FF6600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1380530" y="3717183"/>
            <a:ext cx="402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91</a:t>
            </a:r>
            <a:endParaRPr lang="ru-RU" sz="2000" dirty="0">
              <a:solidFill>
                <a:srgbClr val="FF6600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70" name="TextBox 24"/>
          <p:cNvSpPr txBox="1"/>
          <p:nvPr/>
        </p:nvSpPr>
        <p:spPr>
          <a:xfrm>
            <a:off x="1944934" y="3661723"/>
            <a:ext cx="2260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76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для 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15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для муниципальных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74" name="Рисунок 73">
            <a:extLst>
              <a:ext uri="{FF2B5EF4-FFF2-40B4-BE49-F238E27FC236}">
                <a16:creationId xmlns:a16="http://schemas.microsoft.com/office/drawing/2014/main" xmlns="" id="{5A196E11-E3E6-E84A-B499-71C63C8479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4162" y="3192363"/>
            <a:ext cx="360070" cy="257192"/>
          </a:xfrm>
          <a:prstGeom prst="rect">
            <a:avLst/>
          </a:prstGeom>
        </p:spPr>
      </p:pic>
      <p:sp>
        <p:nvSpPr>
          <p:cNvPr id="77" name="TextBox 18"/>
          <p:cNvSpPr txBox="1"/>
          <p:nvPr/>
        </p:nvSpPr>
        <p:spPr>
          <a:xfrm>
            <a:off x="6526535" y="3192363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ЗАКУПКА НЕДЕЛИ</a:t>
            </a:r>
            <a:endParaRPr lang="ru-RU" sz="16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78" name="TextBox 18"/>
          <p:cNvSpPr txBox="1"/>
          <p:nvPr/>
        </p:nvSpPr>
        <p:spPr>
          <a:xfrm>
            <a:off x="6591537" y="4248119"/>
            <a:ext cx="458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Заказчик: МКУ «Управление Кировским городским хозяйством»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79" name="Рисунок 78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4333" y="3745082"/>
            <a:ext cx="371187" cy="331416"/>
          </a:xfrm>
          <a:prstGeom prst="rect">
            <a:avLst/>
          </a:prstGeom>
        </p:spPr>
      </p:pic>
      <p:sp>
        <p:nvSpPr>
          <p:cNvPr id="81" name="TextBox 26"/>
          <p:cNvSpPr txBox="1"/>
          <p:nvPr/>
        </p:nvSpPr>
        <p:spPr>
          <a:xfrm>
            <a:off x="6560102" y="3710735"/>
            <a:ext cx="1808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000" dirty="0" smtClean="0">
                <a:solidFill>
                  <a:srgbClr val="FF00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114,61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млн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591537" y="4731620"/>
            <a:ext cx="3430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Сроки подачи заявок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:   11.08.2020 – 20.08.2020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83" name="Рисунок 82">
            <a:extLst>
              <a:ext uri="{FF2B5EF4-FFF2-40B4-BE49-F238E27FC236}">
                <a16:creationId xmlns:a16="http://schemas.microsoft.com/office/drawing/2014/main" xmlns="" id="{8B6BC24E-D849-F947-86D9-EA10CA420A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913" y="4311777"/>
            <a:ext cx="355600" cy="342900"/>
          </a:xfrm>
          <a:prstGeom prst="rect">
            <a:avLst/>
          </a:prstGeom>
        </p:spPr>
      </p:pic>
      <p:sp>
        <p:nvSpPr>
          <p:cNvPr id="84" name="TextBox 23"/>
          <p:cNvSpPr txBox="1"/>
          <p:nvPr/>
        </p:nvSpPr>
        <p:spPr>
          <a:xfrm>
            <a:off x="1439726" y="4531565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2</a:t>
            </a:r>
            <a:endParaRPr lang="ru-RU" sz="2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85" name="TextBox 24"/>
          <p:cNvSpPr txBox="1"/>
          <p:nvPr/>
        </p:nvSpPr>
        <p:spPr>
          <a:xfrm>
            <a:off x="1957762" y="4593846"/>
            <a:ext cx="2254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1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не обоснована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1 оставлена без рассмотрения</a:t>
            </a:r>
          </a:p>
        </p:txBody>
      </p:sp>
      <p:sp>
        <p:nvSpPr>
          <p:cNvPr id="86" name="TextBox 18"/>
          <p:cNvSpPr txBox="1"/>
          <p:nvPr/>
        </p:nvSpPr>
        <p:spPr>
          <a:xfrm>
            <a:off x="1241026" y="4255292"/>
            <a:ext cx="3406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КОЛИЧЕСТВО ЖАЛОБ НА ЗАКУПКИ</a:t>
            </a:r>
            <a:endParaRPr lang="ru-RU" sz="16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87" name="Рисунок 86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94" y="1930600"/>
            <a:ext cx="360069" cy="295771"/>
          </a:xfrm>
          <a:prstGeom prst="rect">
            <a:avLst/>
          </a:prstGeom>
        </p:spPr>
      </p:pic>
      <p:sp>
        <p:nvSpPr>
          <p:cNvPr id="88" name="TextBox 23"/>
          <p:cNvSpPr txBox="1"/>
          <p:nvPr/>
        </p:nvSpPr>
        <p:spPr>
          <a:xfrm>
            <a:off x="1384573" y="2143032"/>
            <a:ext cx="418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76</a:t>
            </a:r>
            <a:endParaRPr lang="ru-RU" sz="2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89" name="Рисунок 88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994" y="2537509"/>
            <a:ext cx="373438" cy="333427"/>
          </a:xfrm>
          <a:prstGeom prst="rect">
            <a:avLst/>
          </a:prstGeom>
        </p:spPr>
      </p:pic>
      <p:sp>
        <p:nvSpPr>
          <p:cNvPr id="90" name="TextBox 26"/>
          <p:cNvSpPr txBox="1"/>
          <p:nvPr/>
        </p:nvSpPr>
        <p:spPr>
          <a:xfrm>
            <a:off x="1190051" y="2534426"/>
            <a:ext cx="181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000" dirty="0" smtClean="0">
                <a:solidFill>
                  <a:srgbClr val="FF00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316,17</a:t>
            </a:r>
            <a:r>
              <a:rPr lang="ru-RU" sz="20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млн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91" name="TextBox 24"/>
          <p:cNvSpPr txBox="1"/>
          <p:nvPr/>
        </p:nvSpPr>
        <p:spPr>
          <a:xfrm>
            <a:off x="1928904" y="2114931"/>
            <a:ext cx="2276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64 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12 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муниципальных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121" name="TextBox 18"/>
          <p:cNvSpPr txBox="1"/>
          <p:nvPr/>
        </p:nvSpPr>
        <p:spPr>
          <a:xfrm>
            <a:off x="8312601" y="3192363"/>
            <a:ext cx="3586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«Реконструкция объекта культурного наследия регионального значения "Здание первого хибиногорского кинотеатра "Большевик" </a:t>
            </a:r>
            <a:r>
              <a:rPr lang="ru-RU" sz="1200" dirty="0" smtClean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в </a:t>
            </a:r>
            <a:r>
              <a:rPr lang="ru-RU" sz="1200" dirty="0">
                <a:solidFill>
                  <a:srgbClr val="FF66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городе Кировске в целях приспособления для современного использования в качестве кино-культурного центра»</a:t>
            </a:r>
          </a:p>
        </p:txBody>
      </p:sp>
      <p:sp>
        <p:nvSpPr>
          <p:cNvPr id="122" name="TextBox 18"/>
          <p:cNvSpPr txBox="1"/>
          <p:nvPr/>
        </p:nvSpPr>
        <p:spPr>
          <a:xfrm>
            <a:off x="1172523" y="1862287"/>
            <a:ext cx="2068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ЗАКУПОК</a:t>
            </a:r>
            <a:endParaRPr lang="ru-RU" sz="16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124" name="Рисунок 123">
            <a:extLst>
              <a:ext uri="{FF2B5EF4-FFF2-40B4-BE49-F238E27FC236}">
                <a16:creationId xmlns:a16="http://schemas.microsoft.com/office/drawing/2014/main" xmlns="" xmlns:lc="http://schemas.openxmlformats.org/drawingml/2006/lockedCanvas" id="{D673322B-0775-7843-9C9D-E110AD372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478" y="1930600"/>
            <a:ext cx="360069" cy="295771"/>
          </a:xfrm>
          <a:prstGeom prst="rect">
            <a:avLst/>
          </a:prstGeom>
        </p:spPr>
      </p:pic>
      <p:sp>
        <p:nvSpPr>
          <p:cNvPr id="125" name="TextBox 23"/>
          <p:cNvSpPr txBox="1"/>
          <p:nvPr/>
        </p:nvSpPr>
        <p:spPr>
          <a:xfrm>
            <a:off x="6721057" y="2143032"/>
            <a:ext cx="428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3</a:t>
            </a:r>
            <a:r>
              <a:rPr lang="ru-RU" sz="2000" dirty="0" smtClean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6</a:t>
            </a:r>
            <a:endParaRPr lang="ru-RU" sz="2000" dirty="0">
              <a:solidFill>
                <a:srgbClr val="0082C8"/>
              </a:solidFill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126" name="Рисунок 125">
            <a:extLst>
              <a:ext uri="{FF2B5EF4-FFF2-40B4-BE49-F238E27FC236}">
                <a16:creationId xmlns:a16="http://schemas.microsoft.com/office/drawing/2014/main" xmlns="" xmlns:lc="http://schemas.openxmlformats.org/drawingml/2006/lockedCanvas" id="{D7210061-F2C7-A740-8AB8-801686A2E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478" y="2537509"/>
            <a:ext cx="373438" cy="333427"/>
          </a:xfrm>
          <a:prstGeom prst="rect">
            <a:avLst/>
          </a:prstGeom>
        </p:spPr>
      </p:pic>
      <p:sp>
        <p:nvSpPr>
          <p:cNvPr id="127" name="TextBox 26"/>
          <p:cNvSpPr txBox="1"/>
          <p:nvPr/>
        </p:nvSpPr>
        <p:spPr>
          <a:xfrm>
            <a:off x="6526535" y="2534426"/>
            <a:ext cx="1786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на </a:t>
            </a:r>
            <a:r>
              <a:rPr lang="ru-RU" sz="2000" dirty="0" smtClean="0">
                <a:solidFill>
                  <a:srgbClr val="FF0000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43,84</a:t>
            </a:r>
            <a:r>
              <a:rPr lang="ru-RU" sz="20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млн </a:t>
            </a:r>
            <a:r>
              <a:rPr lang="ru-RU" dirty="0">
                <a:latin typeface="Muller Narrow Light" panose="00000400000000000000" pitchFamily="50" charset="-52"/>
                <a:cs typeface="Arial" panose="020B0604020202020204" pitchFamily="34" charset="0"/>
              </a:rPr>
              <a:t>руб.</a:t>
            </a:r>
          </a:p>
        </p:txBody>
      </p:sp>
      <p:sp>
        <p:nvSpPr>
          <p:cNvPr id="128" name="TextBox 24"/>
          <p:cNvSpPr txBox="1"/>
          <p:nvPr/>
        </p:nvSpPr>
        <p:spPr>
          <a:xfrm>
            <a:off x="7265388" y="2114931"/>
            <a:ext cx="2257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32 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государственных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</a:p>
          <a:p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4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 для </a:t>
            </a:r>
            <a:r>
              <a:rPr lang="ru-RU" sz="1400" dirty="0">
                <a:latin typeface="Muller Narrow Light" panose="00000400000000000000" pitchFamily="50" charset="-52"/>
                <a:cs typeface="Arial" panose="020B0604020202020204" pitchFamily="34" charset="0"/>
              </a:rPr>
              <a:t>муниципальных </a:t>
            </a:r>
            <a:r>
              <a:rPr lang="ru-RU" sz="1400" dirty="0" smtClean="0">
                <a:latin typeface="Muller Narrow Light" panose="00000400000000000000" pitchFamily="50" charset="-52"/>
                <a:cs typeface="Arial" panose="020B0604020202020204" pitchFamily="34" charset="0"/>
              </a:rPr>
              <a:t>нужд</a:t>
            </a:r>
            <a:endParaRPr lang="ru-RU" sz="1400" dirty="0">
              <a:latin typeface="Muller Narrow Light" panose="000004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129" name="TextBox 18"/>
          <p:cNvSpPr txBox="1"/>
          <p:nvPr/>
        </p:nvSpPr>
        <p:spPr>
          <a:xfrm>
            <a:off x="6509007" y="1862287"/>
            <a:ext cx="3643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rgbClr val="0082C8"/>
                </a:solidFill>
                <a:latin typeface="Muller Narrow Light" panose="00000400000000000000" pitchFamily="50" charset="-52"/>
                <a:cs typeface="Arial" panose="020B0604020202020204" pitchFamily="34" charset="0"/>
              </a:rPr>
              <a:t>РАЗМЕЩЕНО ЗАКУПОК ДЛЯ СМП И СОНКО</a:t>
            </a:r>
          </a:p>
        </p:txBody>
      </p:sp>
    </p:spTree>
    <p:extLst>
      <p:ext uri="{BB962C8B-B14F-4D97-AF65-F5344CB8AC3E}">
        <p14:creationId xmlns:p14="http://schemas.microsoft.com/office/powerpoint/2010/main" val="204018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3470</TotalTime>
  <Words>176</Words>
  <Application>Microsoft Office PowerPoint</Application>
  <PresentationFormat>Произвольный</PresentationFormat>
  <Paragraphs>40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Бурцева В.О.</cp:lastModifiedBy>
  <cp:revision>275</cp:revision>
  <cp:lastPrinted>2020-08-10T14:06:07Z</cp:lastPrinted>
  <dcterms:created xsi:type="dcterms:W3CDTF">2019-09-18T12:34:40Z</dcterms:created>
  <dcterms:modified xsi:type="dcterms:W3CDTF">2020-08-18T07:27:16Z</dcterms:modified>
</cp:coreProperties>
</file>